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309" r:id="rId2"/>
    <p:sldId id="291" r:id="rId3"/>
    <p:sldId id="312" r:id="rId4"/>
    <p:sldId id="326" r:id="rId5"/>
    <p:sldId id="301" r:id="rId6"/>
    <p:sldId id="287" r:id="rId7"/>
    <p:sldId id="280" r:id="rId8"/>
    <p:sldId id="263" r:id="rId9"/>
    <p:sldId id="323" r:id="rId10"/>
    <p:sldId id="275" r:id="rId11"/>
    <p:sldId id="269" r:id="rId12"/>
    <p:sldId id="315" r:id="rId13"/>
    <p:sldId id="314" r:id="rId14"/>
    <p:sldId id="270" r:id="rId15"/>
    <p:sldId id="313" r:id="rId16"/>
    <p:sldId id="276" r:id="rId17"/>
    <p:sldId id="277" r:id="rId18"/>
    <p:sldId id="278" r:id="rId19"/>
    <p:sldId id="281" r:id="rId20"/>
    <p:sldId id="282" r:id="rId21"/>
    <p:sldId id="285" r:id="rId22"/>
    <p:sldId id="306" r:id="rId23"/>
    <p:sldId id="272" r:id="rId24"/>
    <p:sldId id="273" r:id="rId25"/>
    <p:sldId id="302" r:id="rId26"/>
    <p:sldId id="321" r:id="rId27"/>
    <p:sldId id="322" r:id="rId28"/>
    <p:sldId id="299" r:id="rId29"/>
    <p:sldId id="325" r:id="rId30"/>
    <p:sldId id="324" r:id="rId31"/>
    <p:sldId id="318" r:id="rId32"/>
    <p:sldId id="262" r:id="rId33"/>
    <p:sldId id="303" r:id="rId34"/>
  </p:sldIdLst>
  <p:sldSz cx="9144000" cy="6858000" type="screen4x3"/>
  <p:notesSz cx="7099300" cy="10234613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3300"/>
    <a:srgbClr val="CC3300"/>
    <a:srgbClr val="FF9900"/>
    <a:srgbClr val="008000"/>
    <a:srgbClr val="A50021"/>
    <a:srgbClr val="CC0000"/>
    <a:srgbClr val="66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84" autoAdjust="0"/>
    <p:restoredTop sz="94617" autoAdjust="0"/>
  </p:normalViewPr>
  <p:slideViewPr>
    <p:cSldViewPr>
      <p:cViewPr varScale="1">
        <p:scale>
          <a:sx n="94" d="100"/>
          <a:sy n="94" d="100"/>
        </p:scale>
        <p:origin x="-31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4.xml"/><Relationship Id="rId2" Type="http://schemas.openxmlformats.org/officeDocument/2006/relationships/slide" Target="slides/slide3.xml"/><Relationship Id="rId1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l-PL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pl-PL"/>
          </a:p>
        </p:txBody>
      </p:sp>
      <p:sp>
        <p:nvSpPr>
          <p:cNvPr id="778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l-PL"/>
          </a:p>
        </p:txBody>
      </p:sp>
      <p:sp>
        <p:nvSpPr>
          <p:cNvPr id="778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052E159-AB37-4695-B445-2A7A69874753}" type="slidenum">
              <a:rPr lang="pl-PL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pl-PL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endParaRPr lang="pl-PL"/>
          </a:p>
        </p:txBody>
      </p:sp>
      <p:sp>
        <p:nvSpPr>
          <p:cNvPr id="6656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65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665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pl-PL"/>
          </a:p>
        </p:txBody>
      </p:sp>
      <p:sp>
        <p:nvSpPr>
          <p:cNvPr id="665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fld id="{A29FBC07-878E-42BE-9D64-8DC8726CAB02}" type="slidenum">
              <a:rPr lang="pl-PL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A06711-59BA-4819-A105-C441A753503A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ADD2E-7A1C-4871-9CAF-69674A789427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53B316-B031-4C40-92DE-3976D63036F8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130F5A-48F3-4319-87BD-97BFE6FA3196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201A14-3793-4E72-8396-5B87DE5FDFBF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CB5EED-18E7-4351-99F2-427D9A329F49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734C10-F22B-4B58-9746-FB7B5BB2D143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1A9A1-3F48-48C0-865B-A20C27B4B2D0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59CB1E-DC5C-49C6-B602-603C9FC73F06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C9D502-B171-4EF9-9C37-18B856D396F5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724BB-2EEA-45C5-B62E-21731249F3B7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ytuł, tekst i 2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daty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stopki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1B74C91-F54F-4F0E-9999-3D1728B0BA8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ytuł, zawartość i 2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daty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stopki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9EC011D-2C0F-4C63-A6B3-56B7F6FF6CD8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3F03642-D6C0-411F-A691-4489473DBDD3}" type="slidenum">
              <a:rPr lang="pl-PL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6.jpeg"/><Relationship Id="rId7" Type="http://schemas.openxmlformats.org/officeDocument/2006/relationships/image" Target="../media/image1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401" name="Picture 9" descr="tlo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9400" name="Picture 8" descr="perspektywy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03600" y="357188"/>
            <a:ext cx="2247900" cy="600075"/>
          </a:xfrm>
          <a:prstGeom prst="rect">
            <a:avLst/>
          </a:prstGeom>
          <a:noFill/>
        </p:spPr>
      </p:pic>
      <p:pic>
        <p:nvPicPr>
          <p:cNvPr id="59403" name="Picture 11" descr="tafel-PWZZ-2013-w9-skl_now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1052513"/>
            <a:ext cx="7620000" cy="4781550"/>
          </a:xfrm>
          <a:prstGeom prst="rect">
            <a:avLst/>
          </a:prstGeom>
          <a:noFill/>
        </p:spPr>
      </p:pic>
      <p:pic>
        <p:nvPicPr>
          <p:cNvPr id="59404" name="Picture 12" descr="krasz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475" y="5949950"/>
            <a:ext cx="2514600" cy="552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5" name="Picture 9" descr="tlo_now1"/>
          <p:cNvPicPr>
            <a:picLocks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pic>
        <p:nvPicPr>
          <p:cNvPr id="39964" name="Picture 28" descr="tafel-PWZZ-2013-w9-skl_nowe"/>
          <p:cNvPicPr>
            <a:picLocks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404813"/>
            <a:ext cx="1871662" cy="1174750"/>
          </a:xfrm>
          <a:noFill/>
          <a:ln/>
        </p:spPr>
      </p:pic>
      <p:sp>
        <p:nvSpPr>
          <p:cNvPr id="39943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2205038"/>
            <a:ext cx="8642350" cy="392112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pl-PL" sz="1000" b="1"/>
          </a:p>
          <a:p>
            <a:pPr>
              <a:lnSpc>
                <a:spcPct val="80000"/>
              </a:lnSpc>
            </a:pPr>
            <a:r>
              <a:rPr lang="pl-PL" sz="2000" b="1"/>
              <a:t>Badanie ankietowe Fundacji Edukacyjnej „Perspektywy”: </a:t>
            </a:r>
            <a:r>
              <a:rPr lang="pl-PL" sz="2000" b="1" i="1">
                <a:solidFill>
                  <a:schemeClr val="accent2"/>
                </a:solidFill>
              </a:rPr>
              <a:t>Państwowe wyższe szkoły zawodowe w Polsce 2013</a:t>
            </a:r>
            <a:r>
              <a:rPr lang="pl-PL" sz="2000" b="1"/>
              <a:t>, luty 2013, odpowiedzi od 36 uczelni</a:t>
            </a:r>
          </a:p>
          <a:p>
            <a:pPr>
              <a:lnSpc>
                <a:spcPct val="80000"/>
              </a:lnSpc>
              <a:buFontTx/>
              <a:buNone/>
            </a:pPr>
            <a:endParaRPr lang="pl-PL" sz="900" b="1"/>
          </a:p>
          <a:p>
            <a:pPr>
              <a:lnSpc>
                <a:spcPct val="80000"/>
              </a:lnSpc>
            </a:pPr>
            <a:r>
              <a:rPr lang="pl-PL" sz="2000" b="1"/>
              <a:t>Rocznik GUS: </a:t>
            </a:r>
            <a:r>
              <a:rPr lang="pl-PL" sz="2000" b="1" i="1">
                <a:solidFill>
                  <a:schemeClr val="accent2"/>
                </a:solidFill>
              </a:rPr>
              <a:t>Szkoły wyższe w Polsce i ich finanse 2012</a:t>
            </a:r>
          </a:p>
          <a:p>
            <a:pPr>
              <a:lnSpc>
                <a:spcPct val="80000"/>
              </a:lnSpc>
              <a:buFontTx/>
              <a:buNone/>
            </a:pPr>
            <a:endParaRPr lang="pl-PL" sz="900" b="1" i="1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</a:pPr>
            <a:r>
              <a:rPr lang="pl-PL" sz="2000" b="1"/>
              <a:t>Dane MNiSW: Wykaz uczelni publicznych nadzorowanych przez Ministra właściwego ds. szkolnictwa wyższego</a:t>
            </a:r>
          </a:p>
          <a:p>
            <a:pPr>
              <a:lnSpc>
                <a:spcPct val="80000"/>
              </a:lnSpc>
              <a:buFontTx/>
              <a:buNone/>
            </a:pPr>
            <a:endParaRPr lang="pl-PL" sz="900" b="1"/>
          </a:p>
          <a:p>
            <a:pPr>
              <a:lnSpc>
                <a:spcPct val="80000"/>
              </a:lnSpc>
            </a:pPr>
            <a:r>
              <a:rPr lang="pl-PL" sz="2000" b="1"/>
              <a:t>Raport „Perspektyw”: </a:t>
            </a:r>
            <a:r>
              <a:rPr lang="pl-PL" sz="2000" b="1" i="1">
                <a:solidFill>
                  <a:schemeClr val="accent2"/>
                </a:solidFill>
              </a:rPr>
              <a:t>Uczelnie przyszłości 2010</a:t>
            </a:r>
          </a:p>
          <a:p>
            <a:pPr>
              <a:lnSpc>
                <a:spcPct val="80000"/>
              </a:lnSpc>
              <a:buFontTx/>
              <a:buNone/>
            </a:pPr>
            <a:endParaRPr lang="pl-PL" sz="900" b="1" i="1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endParaRPr lang="pl-PL" sz="2000" b="1" i="1">
              <a:solidFill>
                <a:srgbClr val="660066"/>
              </a:solidFill>
            </a:endParaRPr>
          </a:p>
          <a:p>
            <a:pPr>
              <a:lnSpc>
                <a:spcPct val="80000"/>
              </a:lnSpc>
            </a:pPr>
            <a:endParaRPr lang="pl-PL" sz="2000" b="1"/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3132138" y="1341438"/>
            <a:ext cx="30702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pl-PL" sz="2800" b="1">
                <a:solidFill>
                  <a:schemeClr val="accent2"/>
                </a:solidFill>
              </a:rPr>
              <a:t>Źródła informacji</a:t>
            </a: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5795963" y="333375"/>
            <a:ext cx="27384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Raport 15-lecia</a:t>
            </a:r>
          </a:p>
        </p:txBody>
      </p:sp>
      <p:sp>
        <p:nvSpPr>
          <p:cNvPr id="39960" name="Text Box 24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94" name="Rectangle 3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62482" name="Picture 18" descr="tlo_now1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3492500" y="1268413"/>
            <a:ext cx="32893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pl-PL" sz="2800" b="1">
                <a:solidFill>
                  <a:schemeClr val="accent2"/>
                </a:solidFill>
              </a:rPr>
              <a:t>Publikacja raportu</a:t>
            </a:r>
          </a:p>
        </p:txBody>
      </p:sp>
      <p:sp>
        <p:nvSpPr>
          <p:cNvPr id="62472" name="Text Box 8"/>
          <p:cNvSpPr txBox="1">
            <a:spLocks noChangeArrowheads="1"/>
          </p:cNvSpPr>
          <p:nvPr/>
        </p:nvSpPr>
        <p:spPr bwMode="auto">
          <a:xfrm>
            <a:off x="5795963" y="333375"/>
            <a:ext cx="27384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Raport 15-lecia</a:t>
            </a:r>
          </a:p>
        </p:txBody>
      </p:sp>
      <p:sp>
        <p:nvSpPr>
          <p:cNvPr id="62477" name="Text Box 13"/>
          <p:cNvSpPr txBox="1">
            <a:spLocks noChangeArrowheads="1"/>
          </p:cNvSpPr>
          <p:nvPr/>
        </p:nvSpPr>
        <p:spPr bwMode="auto">
          <a:xfrm>
            <a:off x="4427538" y="3573463"/>
            <a:ext cx="33686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000" b="1">
                <a:solidFill>
                  <a:srgbClr val="CC0000"/>
                </a:solidFill>
              </a:rPr>
              <a:t>www.pwsz.perspektywy.pl</a:t>
            </a:r>
          </a:p>
        </p:txBody>
      </p:sp>
      <p:sp>
        <p:nvSpPr>
          <p:cNvPr id="62479" name="Text Box 15"/>
          <p:cNvSpPr txBox="1">
            <a:spLocks noChangeArrowheads="1"/>
          </p:cNvSpPr>
          <p:nvPr/>
        </p:nvSpPr>
        <p:spPr bwMode="auto">
          <a:xfrm>
            <a:off x="4211638" y="2349500"/>
            <a:ext cx="3881437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pl-PL" sz="2000" b="1"/>
              <a:t>1. Miesięcznik edukacyjny </a:t>
            </a:r>
            <a:r>
              <a:rPr lang="pl-PL" sz="2000" b="1">
                <a:solidFill>
                  <a:srgbClr val="CC0000"/>
                </a:solidFill>
              </a:rPr>
              <a:t>„Perspektywy”</a:t>
            </a:r>
            <a:r>
              <a:rPr lang="pl-PL" sz="2000" b="1"/>
              <a:t> (nr 3/2013)</a:t>
            </a:r>
          </a:p>
          <a:p>
            <a:pPr marL="342900" indent="-342900"/>
            <a:r>
              <a:rPr lang="pl-PL" sz="1000" b="1"/>
              <a:t> </a:t>
            </a:r>
          </a:p>
          <a:p>
            <a:pPr marL="342900" indent="-342900"/>
            <a:r>
              <a:rPr lang="pl-PL" sz="2000" b="1"/>
              <a:t>2. Portal edukacyjny:</a:t>
            </a:r>
          </a:p>
        </p:txBody>
      </p:sp>
      <p:sp>
        <p:nvSpPr>
          <p:cNvPr id="62480" name="Text Box 16"/>
          <p:cNvSpPr txBox="1">
            <a:spLocks noChangeArrowheads="1"/>
          </p:cNvSpPr>
          <p:nvPr/>
        </p:nvSpPr>
        <p:spPr bwMode="auto">
          <a:xfrm>
            <a:off x="4284663" y="4076700"/>
            <a:ext cx="4319587" cy="179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l-PL" sz="2000" b="1"/>
              <a:t>3. Strona Konferencji Rektorów Publicznych Szkół Zawowodych (KRePSZ):</a:t>
            </a:r>
          </a:p>
          <a:p>
            <a:endParaRPr lang="pl-PL" sz="1200" b="1"/>
          </a:p>
          <a:p>
            <a:r>
              <a:rPr lang="pl-PL" sz="2000" b="1">
                <a:solidFill>
                  <a:srgbClr val="CC0000"/>
                </a:solidFill>
              </a:rPr>
              <a:t>www.krepsz.pl</a:t>
            </a:r>
          </a:p>
          <a:p>
            <a:endParaRPr lang="pl-PL" sz="2000" b="1">
              <a:solidFill>
                <a:srgbClr val="CC0000"/>
              </a:solidFill>
            </a:endParaRPr>
          </a:p>
        </p:txBody>
      </p:sp>
      <p:pic>
        <p:nvPicPr>
          <p:cNvPr id="62493" name="Picture 29" descr="I-okl-marzec-2013_-"/>
          <p:cNvPicPr>
            <a:picLocks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71550" y="2060575"/>
            <a:ext cx="2968625" cy="3960813"/>
          </a:xfrm>
          <a:noFill/>
          <a:ln/>
        </p:spPr>
      </p:pic>
      <p:sp>
        <p:nvSpPr>
          <p:cNvPr id="62496" name="Text Box 32"/>
          <p:cNvSpPr txBox="1">
            <a:spLocks noChangeArrowheads="1"/>
          </p:cNvSpPr>
          <p:nvPr/>
        </p:nvSpPr>
        <p:spPr bwMode="auto">
          <a:xfrm>
            <a:off x="2708275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62498" name="Picture 34" descr="tafel-PWZZ-2013-w9-skl_nowe"/>
          <p:cNvPicPr>
            <a:picLocks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68313" y="404813"/>
            <a:ext cx="1871662" cy="1174750"/>
          </a:xfrm>
          <a:noFill/>
          <a:ln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98307" name="Picture 3" descr="tlo_now1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3635375" y="1341438"/>
            <a:ext cx="4038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pl-PL" sz="2800" b="1">
                <a:solidFill>
                  <a:schemeClr val="accent2"/>
                </a:solidFill>
              </a:rPr>
              <a:t>Centrum Prasowe PAP</a:t>
            </a:r>
          </a:p>
        </p:txBody>
      </p:sp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3635375" y="404813"/>
            <a:ext cx="5054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600" b="1">
                <a:solidFill>
                  <a:schemeClr val="accent2"/>
                </a:solidFill>
              </a:rPr>
              <a:t>Konferencja prasowa 14 marca</a:t>
            </a:r>
          </a:p>
        </p:txBody>
      </p:sp>
      <p:sp>
        <p:nvSpPr>
          <p:cNvPr id="98315" name="Text Box 11"/>
          <p:cNvSpPr txBox="1">
            <a:spLocks noChangeArrowheads="1"/>
          </p:cNvSpPr>
          <p:nvPr/>
        </p:nvSpPr>
        <p:spPr bwMode="auto">
          <a:xfrm>
            <a:off x="2708275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98316" name="Picture 12" descr="tafel-PWZZ-2013-w9-skl_nowe"/>
          <p:cNvPicPr>
            <a:picLocks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404813"/>
            <a:ext cx="1871662" cy="1174750"/>
          </a:xfrm>
          <a:noFill/>
          <a:ln/>
        </p:spPr>
      </p:pic>
      <p:sp>
        <p:nvSpPr>
          <p:cNvPr id="98318" name="Text Box 14"/>
          <p:cNvSpPr txBox="1">
            <a:spLocks noChangeArrowheads="1"/>
          </p:cNvSpPr>
          <p:nvPr/>
        </p:nvSpPr>
        <p:spPr bwMode="auto">
          <a:xfrm>
            <a:off x="468313" y="5670550"/>
            <a:ext cx="4406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000" b="1">
                <a:solidFill>
                  <a:schemeClr val="accent2"/>
                </a:solidFill>
              </a:rPr>
              <a:t>Ponad 130 informacji </a:t>
            </a:r>
            <a:br>
              <a:rPr lang="pl-PL" sz="2000" b="1">
                <a:solidFill>
                  <a:schemeClr val="accent2"/>
                </a:solidFill>
              </a:rPr>
            </a:br>
            <a:r>
              <a:rPr lang="pl-PL" sz="2000" b="1">
                <a:solidFill>
                  <a:schemeClr val="accent2"/>
                </a:solidFill>
              </a:rPr>
              <a:t>w prasie, radio, telewizji, internecie</a:t>
            </a:r>
          </a:p>
        </p:txBody>
      </p:sp>
      <p:pic>
        <p:nvPicPr>
          <p:cNvPr id="98320" name="Picture 16" descr="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425" y="4005263"/>
            <a:ext cx="1330325" cy="2025650"/>
          </a:xfrm>
          <a:prstGeom prst="rect">
            <a:avLst/>
          </a:prstGeom>
          <a:noFill/>
        </p:spPr>
      </p:pic>
      <p:pic>
        <p:nvPicPr>
          <p:cNvPr id="98321" name="Picture 17" descr="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1925638"/>
            <a:ext cx="5410200" cy="3570287"/>
          </a:xfrm>
          <a:prstGeom prst="rect">
            <a:avLst/>
          </a:prstGeom>
          <a:noFill/>
        </p:spPr>
      </p:pic>
      <p:pic>
        <p:nvPicPr>
          <p:cNvPr id="98322" name="Picture 18" descr="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850" y="4005263"/>
            <a:ext cx="1347788" cy="2017712"/>
          </a:xfrm>
          <a:prstGeom prst="rect">
            <a:avLst/>
          </a:prstGeom>
          <a:noFill/>
        </p:spPr>
      </p:pic>
      <p:pic>
        <p:nvPicPr>
          <p:cNvPr id="98323" name="Picture 19" descr="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425" y="1916113"/>
            <a:ext cx="1325563" cy="2017712"/>
          </a:xfrm>
          <a:prstGeom prst="rect">
            <a:avLst/>
          </a:prstGeom>
          <a:noFill/>
        </p:spPr>
      </p:pic>
      <p:pic>
        <p:nvPicPr>
          <p:cNvPr id="98324" name="Picture 20" descr="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8850" y="1916113"/>
            <a:ext cx="1320800" cy="2019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6" name="Picture 6" descr="tlo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2197100" y="4365625"/>
            <a:ext cx="45354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l-PL" sz="3600" b="1">
                <a:solidFill>
                  <a:schemeClr val="bg1"/>
                </a:solidFill>
              </a:rPr>
              <a:t>I. Bilans 2013</a:t>
            </a:r>
          </a:p>
        </p:txBody>
      </p:sp>
      <p:pic>
        <p:nvPicPr>
          <p:cNvPr id="51208" name="Picture 8" descr="tafel-PWZZ-2013-w9-skl_now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5425" y="404813"/>
            <a:ext cx="5903913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01" name="Picture 9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6732588" y="260350"/>
            <a:ext cx="2144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Bilans 2013</a:t>
            </a: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900113" y="1916113"/>
            <a:ext cx="7777162" cy="341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 sz="2400"/>
          </a:p>
          <a:p>
            <a:r>
              <a:rPr lang="pl-PL" sz="2400" b="1"/>
              <a:t>W Polsce funkcjonuje </a:t>
            </a:r>
            <a:r>
              <a:rPr lang="pl-PL" sz="2400" b="1">
                <a:solidFill>
                  <a:schemeClr val="accent2"/>
                </a:solidFill>
              </a:rPr>
              <a:t>36</a:t>
            </a:r>
            <a:r>
              <a:rPr lang="pl-PL" sz="2400" b="1">
                <a:solidFill>
                  <a:srgbClr val="CC0000"/>
                </a:solidFill>
              </a:rPr>
              <a:t> </a:t>
            </a:r>
            <a:r>
              <a:rPr lang="pl-PL" sz="2400" b="1"/>
              <a:t>państwowych wyższych szkół zawodowych (PWSZ). </a:t>
            </a:r>
          </a:p>
          <a:p>
            <a:endParaRPr lang="pl-PL" sz="2400" b="1"/>
          </a:p>
          <a:p>
            <a:r>
              <a:rPr lang="pl-PL" sz="2000" b="1"/>
              <a:t>Najwięcej państwowych wyższych szkół zawodowych jest w województwach podkarpackim i wielkopolskim (po 5 uczelni) oraz w dolnośląskim i małopolskim (po 4 uczelnie). Jedynie w województwie pomorskim nie ma PWSZ.</a:t>
            </a:r>
          </a:p>
          <a:p>
            <a:endParaRPr lang="pl-PL" sz="2400"/>
          </a:p>
          <a:p>
            <a:r>
              <a:rPr lang="pl-PL"/>
              <a:t>(według stanu na dzień 1 marca 2013 roku)</a:t>
            </a:r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3924300" y="1341438"/>
            <a:ext cx="18303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3200" b="1">
                <a:solidFill>
                  <a:schemeClr val="accent2"/>
                </a:solidFill>
              </a:rPr>
              <a:t>Uczelnie</a:t>
            </a:r>
          </a:p>
        </p:txBody>
      </p:sp>
      <p:sp>
        <p:nvSpPr>
          <p:cNvPr id="33804" name="Text Box 12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33805" name="Picture 13" descr="tafel-PWZZ-2013-w9-skl_now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45" name="Picture 21" descr="mapa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26637" name="Text Box 13"/>
          <p:cNvSpPr txBox="1">
            <a:spLocks noChangeArrowheads="1"/>
          </p:cNvSpPr>
          <p:nvPr/>
        </p:nvSpPr>
        <p:spPr bwMode="auto">
          <a:xfrm>
            <a:off x="6732588" y="260350"/>
            <a:ext cx="2144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bg1"/>
                </a:solidFill>
              </a:rPr>
              <a:t>Bilans 2013</a:t>
            </a:r>
          </a:p>
        </p:txBody>
      </p:sp>
      <p:sp>
        <p:nvSpPr>
          <p:cNvPr id="26638" name="Text Box 14"/>
          <p:cNvSpPr txBox="1">
            <a:spLocks noChangeArrowheads="1"/>
          </p:cNvSpPr>
          <p:nvPr/>
        </p:nvSpPr>
        <p:spPr bwMode="auto">
          <a:xfrm>
            <a:off x="360363" y="5157788"/>
            <a:ext cx="2627312" cy="134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l-PL" sz="1600" b="1">
                <a:solidFill>
                  <a:schemeClr val="bg1"/>
                </a:solidFill>
              </a:rPr>
              <a:t>Państwowe wyższe szkoły zawodowe istnieją w 15 (na 16) województw w Polsce</a:t>
            </a:r>
          </a:p>
          <a:p>
            <a:endParaRPr lang="pl-PL">
              <a:solidFill>
                <a:schemeClr val="bg1"/>
              </a:solidFill>
            </a:endParaRPr>
          </a:p>
        </p:txBody>
      </p:sp>
      <p:sp>
        <p:nvSpPr>
          <p:cNvPr id="26639" name="Text Box 15"/>
          <p:cNvSpPr txBox="1">
            <a:spLocks noChangeArrowheads="1"/>
          </p:cNvSpPr>
          <p:nvPr/>
        </p:nvSpPr>
        <p:spPr bwMode="auto">
          <a:xfrm>
            <a:off x="7345363" y="2890838"/>
            <a:ext cx="1798637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l-PL" sz="1600" b="1">
                <a:solidFill>
                  <a:schemeClr val="bg1"/>
                </a:solidFill>
              </a:rPr>
              <a:t>Po 5 PWSZ: podkarpackie </a:t>
            </a:r>
            <a:br>
              <a:rPr lang="pl-PL" sz="1600" b="1">
                <a:solidFill>
                  <a:schemeClr val="bg1"/>
                </a:solidFill>
              </a:rPr>
            </a:br>
            <a:r>
              <a:rPr lang="pl-PL" sz="1600" b="1">
                <a:solidFill>
                  <a:schemeClr val="bg1"/>
                </a:solidFill>
              </a:rPr>
              <a:t>i wielkopolskie</a:t>
            </a:r>
            <a:endParaRPr lang="pl-PL" sz="1600">
              <a:solidFill>
                <a:schemeClr val="bg1"/>
              </a:solidFill>
            </a:endParaRPr>
          </a:p>
        </p:txBody>
      </p:sp>
      <p:pic>
        <p:nvPicPr>
          <p:cNvPr id="26644" name="Picture 20" descr="tafel-PWZZ-2013-w9-skl_now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5" name="Picture 9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6732588" y="260350"/>
            <a:ext cx="2144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Bilans 2013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755650" y="1700213"/>
            <a:ext cx="7848600" cy="365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 sz="2400"/>
          </a:p>
          <a:p>
            <a:r>
              <a:rPr lang="pl-PL" sz="2000" b="1"/>
              <a:t>Państwowe wyższe szkoły zawodowe</a:t>
            </a:r>
            <a:r>
              <a:rPr lang="pl-PL"/>
              <a:t> </a:t>
            </a:r>
            <a:r>
              <a:rPr lang="pl-PL" sz="2000" b="1"/>
              <a:t>w Polsce posiadają łącznie następujące uprawnienia:</a:t>
            </a:r>
          </a:p>
          <a:p>
            <a:endParaRPr lang="pl-PL" sz="1000" b="1"/>
          </a:p>
          <a:p>
            <a:pPr>
              <a:buFontTx/>
              <a:buChar char="-"/>
            </a:pPr>
            <a:r>
              <a:rPr lang="pl-PL" sz="2000" b="1"/>
              <a:t> </a:t>
            </a:r>
            <a:r>
              <a:rPr lang="pl-PL" sz="2000" b="1">
                <a:solidFill>
                  <a:schemeClr val="accent2"/>
                </a:solidFill>
              </a:rPr>
              <a:t>330</a:t>
            </a:r>
            <a:r>
              <a:rPr lang="pl-PL" sz="2000" b="1">
                <a:solidFill>
                  <a:srgbClr val="A50021"/>
                </a:solidFill>
              </a:rPr>
              <a:t> </a:t>
            </a:r>
            <a:r>
              <a:rPr lang="pl-PL" sz="2000" b="1"/>
              <a:t>uprawnień do kształcenia na studiach I stopnia (licencjackich i inżynierskich)</a:t>
            </a:r>
          </a:p>
          <a:p>
            <a:endParaRPr lang="pl-PL" sz="800" b="1"/>
          </a:p>
          <a:p>
            <a:pPr>
              <a:buFontTx/>
              <a:buChar char="-"/>
            </a:pPr>
            <a:r>
              <a:rPr lang="pl-PL" sz="2000" b="1"/>
              <a:t> </a:t>
            </a:r>
            <a:r>
              <a:rPr lang="pl-PL" sz="2000" b="1">
                <a:solidFill>
                  <a:schemeClr val="accent2"/>
                </a:solidFill>
              </a:rPr>
              <a:t>14</a:t>
            </a:r>
            <a:r>
              <a:rPr lang="pl-PL" sz="2000" b="1"/>
              <a:t> uprawnień (w 9 uczelniach) do kształcenia na studiach </a:t>
            </a:r>
            <a:br>
              <a:rPr lang="pl-PL" sz="2000" b="1"/>
            </a:br>
            <a:r>
              <a:rPr lang="pl-PL" sz="2000" b="1"/>
              <a:t>II stopnia (magisterskich)</a:t>
            </a:r>
          </a:p>
          <a:p>
            <a:pPr>
              <a:buFontTx/>
              <a:buChar char="-"/>
            </a:pPr>
            <a:endParaRPr lang="pl-PL" b="1"/>
          </a:p>
          <a:p>
            <a:endParaRPr lang="pl-PL" b="1"/>
          </a:p>
          <a:p>
            <a:r>
              <a:rPr lang="pl-PL" b="1"/>
              <a:t>Oznacza to, że jedna PWSZ posiada średnio </a:t>
            </a:r>
            <a:r>
              <a:rPr lang="pl-PL" b="1">
                <a:solidFill>
                  <a:schemeClr val="accent2"/>
                </a:solidFill>
              </a:rPr>
              <a:t>9,6</a:t>
            </a:r>
            <a:r>
              <a:rPr lang="pl-PL" b="1"/>
              <a:t> uprawnienia do kształcenia na studiach I lub II stopnia.</a:t>
            </a:r>
            <a:r>
              <a:rPr lang="pl-PL"/>
              <a:t> 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3635375" y="1268413"/>
            <a:ext cx="2597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3200" b="1">
                <a:solidFill>
                  <a:schemeClr val="accent2"/>
                </a:solidFill>
              </a:rPr>
              <a:t>Uprawnienia</a:t>
            </a: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9229" name="Picture 13" descr="tafel-PWZZ-2013-w9-skl_now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40" name="Picture 4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6588125" y="333375"/>
            <a:ext cx="21447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Bilans 2013</a:t>
            </a:r>
          </a:p>
        </p:txBody>
      </p:sp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2708275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91144" name="Picture 8" descr="tafel-PWZZ-2013-w9-skl_now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48" name="Picture 12" descr="kierunk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1989138"/>
            <a:ext cx="7991475" cy="4048125"/>
          </a:xfrm>
          <a:prstGeom prst="rect">
            <a:avLst/>
          </a:prstGeom>
          <a:noFill/>
        </p:spPr>
      </p:pic>
      <p:sp>
        <p:nvSpPr>
          <p:cNvPr id="91149" name="Text Box 13"/>
          <p:cNvSpPr txBox="1">
            <a:spLocks noChangeArrowheads="1"/>
          </p:cNvSpPr>
          <p:nvPr/>
        </p:nvSpPr>
        <p:spPr bwMode="auto">
          <a:xfrm>
            <a:off x="3419475" y="1341438"/>
            <a:ext cx="34528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3200" b="1">
                <a:solidFill>
                  <a:schemeClr val="accent2"/>
                </a:solidFill>
              </a:rPr>
              <a:t>Kierunki studiów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5" name="Picture 11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6588125" y="260350"/>
            <a:ext cx="21447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Bilans 2013</a:t>
            </a: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3851275" y="2060575"/>
            <a:ext cx="4897438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l-PL" sz="2200" b="1"/>
              <a:t>W państwowych wyższych szkołach zawodowych studiuje ponad </a:t>
            </a:r>
            <a:r>
              <a:rPr lang="pl-PL" sz="2200" b="1">
                <a:solidFill>
                  <a:schemeClr val="accent2"/>
                </a:solidFill>
              </a:rPr>
              <a:t>78 tys.</a:t>
            </a:r>
            <a:r>
              <a:rPr lang="pl-PL" sz="2200" b="1"/>
              <a:t> osób, w tym prawie </a:t>
            </a:r>
            <a:r>
              <a:rPr lang="pl-PL" sz="2200" b="1">
                <a:solidFill>
                  <a:schemeClr val="accent2"/>
                </a:solidFill>
              </a:rPr>
              <a:t>56 tys.</a:t>
            </a:r>
            <a:r>
              <a:rPr lang="pl-PL" sz="2200" b="1"/>
              <a:t> osób w trybie stacjonarnym</a:t>
            </a:r>
          </a:p>
          <a:p>
            <a:r>
              <a:rPr lang="pl-PL" sz="1000" b="1"/>
              <a:t> </a:t>
            </a:r>
          </a:p>
          <a:p>
            <a:r>
              <a:rPr lang="pl-PL" sz="2000" b="1"/>
              <a:t>Na studiach magisterskich w PWSZ studiuje ok. </a:t>
            </a:r>
            <a:r>
              <a:rPr lang="pl-PL" sz="2000" b="1">
                <a:solidFill>
                  <a:schemeClr val="accent2"/>
                </a:solidFill>
              </a:rPr>
              <a:t>2,4 tys.</a:t>
            </a:r>
            <a:r>
              <a:rPr lang="pl-PL" sz="2000" b="1"/>
              <a:t> osób, w tym ok. </a:t>
            </a:r>
            <a:r>
              <a:rPr lang="pl-PL" sz="2000" b="1">
                <a:solidFill>
                  <a:schemeClr val="accent2"/>
                </a:solidFill>
              </a:rPr>
              <a:t>1,4 tys.</a:t>
            </a:r>
            <a:r>
              <a:rPr lang="pl-PL" sz="2000" b="1"/>
              <a:t> osób na studiach stacjonarnych.</a:t>
            </a:r>
            <a:r>
              <a:rPr lang="pl-PL"/>
              <a:t> </a:t>
            </a:r>
          </a:p>
          <a:p>
            <a:endParaRPr lang="pl-PL"/>
          </a:p>
          <a:p>
            <a:r>
              <a:rPr lang="pl-PL" i="1"/>
              <a:t>Dla porównania:</a:t>
            </a:r>
          </a:p>
          <a:p>
            <a:r>
              <a:rPr lang="pl-PL" b="1"/>
              <a:t>Studenci PWSZ stanowili w roku akadem. 2011/12 ponad </a:t>
            </a:r>
            <a:r>
              <a:rPr lang="pl-PL" b="1">
                <a:solidFill>
                  <a:schemeClr val="accent2"/>
                </a:solidFill>
              </a:rPr>
              <a:t>4,4 procent</a:t>
            </a:r>
            <a:r>
              <a:rPr lang="pl-PL" b="1"/>
              <a:t> ogółu studentów w Polsce.</a:t>
            </a: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4043363" y="1341438"/>
            <a:ext cx="18970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3200" b="1">
                <a:solidFill>
                  <a:schemeClr val="accent2"/>
                </a:solidFill>
              </a:rPr>
              <a:t>Studenci</a:t>
            </a:r>
          </a:p>
        </p:txBody>
      </p:sp>
      <p:pic>
        <p:nvPicPr>
          <p:cNvPr id="21518" name="Picture 14" descr="leszno"/>
          <p:cNvPicPr>
            <a:picLocks noChangeAspect="1" noChangeArrowheads="1"/>
          </p:cNvPicPr>
          <p:nvPr/>
        </p:nvPicPr>
        <p:blipFill>
          <a:blip r:embed="rId3" cstate="print"/>
          <a:srcRect t="17139" r="8679"/>
          <a:stretch>
            <a:fillRect/>
          </a:stretch>
        </p:blipFill>
        <p:spPr bwMode="auto">
          <a:xfrm>
            <a:off x="303213" y="1844675"/>
            <a:ext cx="3332162" cy="4537075"/>
          </a:xfrm>
          <a:prstGeom prst="rect">
            <a:avLst/>
          </a:prstGeom>
          <a:noFill/>
        </p:spPr>
      </p:pic>
      <p:sp>
        <p:nvSpPr>
          <p:cNvPr id="21519" name="Text Box 15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21520" name="Picture 16" descr="tafel-PWZZ-2013-w9-skl_now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1" name="Picture 11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6516688" y="260350"/>
            <a:ext cx="2144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Bilans 2013</a:t>
            </a:r>
          </a:p>
        </p:txBody>
      </p:sp>
      <p:pic>
        <p:nvPicPr>
          <p:cNvPr id="15374" name="Picture 14" descr="tabela2"/>
          <p:cNvPicPr>
            <a:picLocks noChangeAspect="1" noChangeArrowheads="1"/>
          </p:cNvPicPr>
          <p:nvPr/>
        </p:nvPicPr>
        <p:blipFill>
          <a:blip r:embed="rId3" cstate="print"/>
          <a:srcRect b="45096"/>
          <a:stretch>
            <a:fillRect/>
          </a:stretch>
        </p:blipFill>
        <p:spPr bwMode="auto">
          <a:xfrm>
            <a:off x="2627313" y="1268413"/>
            <a:ext cx="4598987" cy="5113337"/>
          </a:xfrm>
          <a:prstGeom prst="rect">
            <a:avLst/>
          </a:prstGeom>
          <a:noFill/>
        </p:spPr>
      </p:pic>
      <p:sp>
        <p:nvSpPr>
          <p:cNvPr id="15375" name="Text Box 15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15376" name="Picture 16" descr="tafel-PWZZ-2013-w9-skl_now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93" name="Picture 9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6516688" y="260350"/>
            <a:ext cx="2144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Bilans 2013</a:t>
            </a:r>
          </a:p>
        </p:txBody>
      </p:sp>
      <p:pic>
        <p:nvPicPr>
          <p:cNvPr id="67596" name="Picture 12" descr="tabela3a"/>
          <p:cNvPicPr>
            <a:picLocks noChangeAspect="1" noChangeArrowheads="1"/>
          </p:cNvPicPr>
          <p:nvPr/>
        </p:nvPicPr>
        <p:blipFill>
          <a:blip r:embed="rId3" cstate="print"/>
          <a:srcRect b="45082"/>
          <a:stretch>
            <a:fillRect/>
          </a:stretch>
        </p:blipFill>
        <p:spPr bwMode="auto">
          <a:xfrm>
            <a:off x="2771775" y="1268413"/>
            <a:ext cx="4608513" cy="5113337"/>
          </a:xfrm>
          <a:prstGeom prst="rect">
            <a:avLst/>
          </a:prstGeom>
          <a:noFill/>
        </p:spPr>
      </p:pic>
      <p:sp>
        <p:nvSpPr>
          <p:cNvPr id="67597" name="Text Box 13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67598" name="Picture 14" descr="tafel-PWZZ-2013-w9-skl_now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5" name="Picture 9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6516688" y="260350"/>
            <a:ext cx="2144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Bilans 2013</a:t>
            </a:r>
          </a:p>
        </p:txBody>
      </p:sp>
      <p:sp>
        <p:nvSpPr>
          <p:cNvPr id="65548" name="Text Box 12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65549" name="Picture 13" descr="tafel-PWZZ-2013-w9-skl_now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50" name="Picture 14" descr="tabela22"/>
          <p:cNvPicPr>
            <a:picLocks noChangeAspect="1" noChangeArrowheads="1"/>
          </p:cNvPicPr>
          <p:nvPr/>
        </p:nvPicPr>
        <p:blipFill>
          <a:blip r:embed="rId4" cstate="print"/>
          <a:srcRect b="23820"/>
          <a:stretch>
            <a:fillRect/>
          </a:stretch>
        </p:blipFill>
        <p:spPr bwMode="auto">
          <a:xfrm>
            <a:off x="2627313" y="1196975"/>
            <a:ext cx="5038725" cy="5111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8" name="Picture 14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6732588" y="260350"/>
            <a:ext cx="2144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Bilans 2013</a:t>
            </a:r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2555875" y="1341438"/>
            <a:ext cx="57737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3200" b="1">
                <a:solidFill>
                  <a:schemeClr val="accent2"/>
                </a:solidFill>
              </a:rPr>
              <a:t>Kadra naukowo-dydaktyczna</a:t>
            </a: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4140200" y="2492375"/>
            <a:ext cx="4608513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l-PL" sz="2000" b="1"/>
              <a:t>W państwowych wyższych szkołach zawodowych swoją wiedzę przekazuje studentom prawie </a:t>
            </a:r>
            <a:r>
              <a:rPr lang="pl-PL" sz="2000" b="1">
                <a:solidFill>
                  <a:schemeClr val="accent2"/>
                </a:solidFill>
              </a:rPr>
              <a:t>5 tys.</a:t>
            </a:r>
            <a:r>
              <a:rPr lang="pl-PL" sz="2000" b="1"/>
              <a:t> wykładowców i nauczycieli akademickich.</a:t>
            </a:r>
          </a:p>
          <a:p>
            <a:endParaRPr lang="pl-PL" sz="2000" b="1"/>
          </a:p>
          <a:p>
            <a:r>
              <a:rPr lang="pl-PL" i="1"/>
              <a:t>Dla porównania:</a:t>
            </a:r>
          </a:p>
          <a:p>
            <a:r>
              <a:rPr lang="pl-PL" b="1"/>
              <a:t>We wszystkich uczelniach w Polsce zatrudnionych jest ponad </a:t>
            </a:r>
            <a:r>
              <a:rPr lang="pl-PL" b="1">
                <a:solidFill>
                  <a:schemeClr val="accent2"/>
                </a:solidFill>
              </a:rPr>
              <a:t>100 tys.</a:t>
            </a:r>
            <a:r>
              <a:rPr lang="pl-PL" b="1"/>
              <a:t> nauczycieli akademickich.</a:t>
            </a:r>
          </a:p>
        </p:txBody>
      </p:sp>
      <p:pic>
        <p:nvPicPr>
          <p:cNvPr id="16397" name="Picture 13" descr="nowe-czapki"/>
          <p:cNvPicPr>
            <a:picLocks noChangeAspect="1" noChangeArrowheads="1"/>
          </p:cNvPicPr>
          <p:nvPr/>
        </p:nvPicPr>
        <p:blipFill>
          <a:blip r:embed="rId3" cstate="print"/>
          <a:srcRect l="8977" r="13916"/>
          <a:stretch>
            <a:fillRect/>
          </a:stretch>
        </p:blipFill>
        <p:spPr bwMode="auto">
          <a:xfrm>
            <a:off x="323850" y="2420938"/>
            <a:ext cx="3527425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01" name="Text Box 17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16402" name="Picture 18" descr="tafel-PWZZ-2013-w9-skl_now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20" name="Picture 8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6732588" y="260350"/>
            <a:ext cx="2144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Bilans 2013</a:t>
            </a:r>
          </a:p>
        </p:txBody>
      </p:sp>
      <p:pic>
        <p:nvPicPr>
          <p:cNvPr id="64522" name="Picture 10" descr="tabela1"/>
          <p:cNvPicPr>
            <a:picLocks noChangeAspect="1" noChangeArrowheads="1"/>
          </p:cNvPicPr>
          <p:nvPr/>
        </p:nvPicPr>
        <p:blipFill>
          <a:blip r:embed="rId3" cstate="print"/>
          <a:srcRect b="47113"/>
          <a:stretch>
            <a:fillRect/>
          </a:stretch>
        </p:blipFill>
        <p:spPr bwMode="auto">
          <a:xfrm>
            <a:off x="2627313" y="1196975"/>
            <a:ext cx="4835525" cy="5183188"/>
          </a:xfrm>
          <a:prstGeom prst="rect">
            <a:avLst/>
          </a:prstGeom>
          <a:noFill/>
        </p:spPr>
      </p:pic>
      <p:sp>
        <p:nvSpPr>
          <p:cNvPr id="64523" name="Text Box 11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64524" name="Picture 12" descr="tafel-PWZZ-2013-w9-skl_now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41" name="Picture 13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6732588" y="260350"/>
            <a:ext cx="2144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Bilans 2013</a:t>
            </a: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4356100" y="2205038"/>
            <a:ext cx="3962400" cy="40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l-PL" sz="2000" b="1"/>
              <a:t>Ponad </a:t>
            </a:r>
            <a:r>
              <a:rPr lang="pl-PL" sz="2000" b="1">
                <a:solidFill>
                  <a:schemeClr val="accent2"/>
                </a:solidFill>
              </a:rPr>
              <a:t>23 tys.</a:t>
            </a:r>
            <a:r>
              <a:rPr lang="pl-PL" sz="2000" b="1"/>
              <a:t> studentów państwowych wyższych szkół zawodowych otrzymuje  stypendia</a:t>
            </a:r>
          </a:p>
          <a:p>
            <a:r>
              <a:rPr lang="pl-PL" sz="2000" b="1"/>
              <a:t>- w tym ponad </a:t>
            </a:r>
            <a:r>
              <a:rPr lang="pl-PL" sz="2000" b="1">
                <a:solidFill>
                  <a:schemeClr val="accent2"/>
                </a:solidFill>
              </a:rPr>
              <a:t>6 tys.</a:t>
            </a:r>
            <a:r>
              <a:rPr lang="pl-PL" sz="2000" b="1"/>
              <a:t> osób za wyniki w nauce.</a:t>
            </a:r>
          </a:p>
          <a:p>
            <a:endParaRPr lang="pl-PL" sz="2000" b="1"/>
          </a:p>
          <a:p>
            <a:r>
              <a:rPr lang="pl-PL" sz="2000" b="1"/>
              <a:t>Dla studentów zamiejscowych państwowe wyższe szkoły zawodowe przygotowały ponad </a:t>
            </a:r>
            <a:r>
              <a:rPr lang="pl-PL" sz="2000" b="1">
                <a:solidFill>
                  <a:schemeClr val="accent2"/>
                </a:solidFill>
              </a:rPr>
              <a:t>5 tys.</a:t>
            </a:r>
            <a:r>
              <a:rPr lang="pl-PL" sz="2000" b="1"/>
              <a:t> miejsc </a:t>
            </a:r>
            <a:br>
              <a:rPr lang="pl-PL" sz="2000" b="1"/>
            </a:br>
            <a:r>
              <a:rPr lang="pl-PL" sz="2000" b="1"/>
              <a:t>w </a:t>
            </a:r>
            <a:r>
              <a:rPr lang="pl-PL" sz="2000" b="1">
                <a:solidFill>
                  <a:schemeClr val="accent2"/>
                </a:solidFill>
              </a:rPr>
              <a:t>34</a:t>
            </a:r>
            <a:r>
              <a:rPr lang="pl-PL" sz="2000" b="1"/>
              <a:t> własnych domach studenckich.</a:t>
            </a: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2843213" y="1341438"/>
            <a:ext cx="4422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3200" b="1">
                <a:solidFill>
                  <a:schemeClr val="accent2"/>
                </a:solidFill>
              </a:rPr>
              <a:t>Stypendia i akademiki</a:t>
            </a:r>
          </a:p>
        </p:txBody>
      </p:sp>
      <p:pic>
        <p:nvPicPr>
          <p:cNvPr id="22540" name="Picture 12" descr="nowe-knigi-piot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" y="1989138"/>
            <a:ext cx="3368675" cy="385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22545" name="Picture 17" descr="tafel-PWZZ-2013-w9-skl_now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3" name="Picture 11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6732588" y="260350"/>
            <a:ext cx="2144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Bilans 2013</a:t>
            </a: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4356100" y="2205038"/>
            <a:ext cx="4319588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l-PL" sz="2000" b="1"/>
              <a:t>Państwowe wyższe szkoły zawodowe posiadają łącznie </a:t>
            </a:r>
            <a:br>
              <a:rPr lang="pl-PL" sz="2000" b="1"/>
            </a:br>
            <a:r>
              <a:rPr lang="pl-PL" sz="2000" b="1">
                <a:solidFill>
                  <a:schemeClr val="accent2"/>
                </a:solidFill>
              </a:rPr>
              <a:t>643 789 tys.</a:t>
            </a:r>
            <a:r>
              <a:rPr lang="pl-PL" sz="2000" b="1">
                <a:solidFill>
                  <a:srgbClr val="A50021"/>
                </a:solidFill>
              </a:rPr>
              <a:t> </a:t>
            </a:r>
            <a:r>
              <a:rPr lang="pl-PL" sz="2000" b="1"/>
              <a:t>m2 powierzchni dydaktycznej</a:t>
            </a:r>
          </a:p>
          <a:p>
            <a:endParaRPr lang="pl-PL" sz="1000" b="1"/>
          </a:p>
          <a:p>
            <a:pPr>
              <a:buFontTx/>
              <a:buChar char="-"/>
            </a:pPr>
            <a:r>
              <a:rPr lang="pl-PL" sz="2000" b="1"/>
              <a:t> w tym </a:t>
            </a:r>
            <a:r>
              <a:rPr lang="pl-PL" sz="2000" b="1">
                <a:solidFill>
                  <a:schemeClr val="accent2"/>
                </a:solidFill>
              </a:rPr>
              <a:t>618 605 tys.</a:t>
            </a:r>
            <a:r>
              <a:rPr lang="pl-PL" sz="2000" b="1"/>
              <a:t> m2 </a:t>
            </a:r>
            <a:br>
              <a:rPr lang="pl-PL" sz="2000" b="1"/>
            </a:br>
            <a:r>
              <a:rPr lang="pl-PL" sz="2000" b="1"/>
              <a:t>to powierzchnia własna.</a:t>
            </a:r>
            <a:r>
              <a:rPr lang="pl-PL"/>
              <a:t> </a:t>
            </a:r>
          </a:p>
          <a:p>
            <a:pPr>
              <a:buFontTx/>
              <a:buChar char="-"/>
            </a:pPr>
            <a:endParaRPr lang="pl-PL"/>
          </a:p>
          <a:p>
            <a:r>
              <a:rPr lang="pl-PL" i="1"/>
              <a:t>Dla porównania:</a:t>
            </a:r>
            <a:r>
              <a:rPr lang="pl-PL"/>
              <a:t> </a:t>
            </a:r>
          </a:p>
          <a:p>
            <a:r>
              <a:rPr lang="pl-PL"/>
              <a:t>Szkoła Główna Handlowa w Warszawie posiada </a:t>
            </a:r>
            <a:r>
              <a:rPr lang="pl-PL">
                <a:solidFill>
                  <a:schemeClr val="accent2"/>
                </a:solidFill>
              </a:rPr>
              <a:t>13.354</a:t>
            </a:r>
            <a:r>
              <a:rPr lang="pl-PL"/>
              <a:t> m2 powierzchni dydaktycznej. Oznacza to, że </a:t>
            </a:r>
            <a:r>
              <a:rPr lang="pl-PL" b="1"/>
              <a:t>w budynkach własnych PWSZ można rozmieścić </a:t>
            </a:r>
            <a:r>
              <a:rPr lang="pl-PL" b="1">
                <a:solidFill>
                  <a:schemeClr val="accent2"/>
                </a:solidFill>
              </a:rPr>
              <a:t>46</a:t>
            </a:r>
            <a:r>
              <a:rPr lang="pl-PL" b="1">
                <a:solidFill>
                  <a:srgbClr val="A50021"/>
                </a:solidFill>
              </a:rPr>
              <a:t> </a:t>
            </a:r>
            <a:r>
              <a:rPr lang="pl-PL" b="1"/>
              <a:t>uczelni wielkości SGH</a:t>
            </a:r>
            <a:r>
              <a:rPr lang="pl-PL"/>
              <a:t>.</a:t>
            </a: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2843213" y="1341438"/>
            <a:ext cx="44434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3200" b="1">
                <a:solidFill>
                  <a:schemeClr val="accent2"/>
                </a:solidFill>
              </a:rPr>
              <a:t>Zaplecze dydaktyczne</a:t>
            </a:r>
          </a:p>
        </p:txBody>
      </p:sp>
      <p:pic>
        <p:nvPicPr>
          <p:cNvPr id="23566" name="Picture 14" descr="chełmpwsz"/>
          <p:cNvPicPr>
            <a:picLocks noChangeAspect="1" noChangeArrowheads="1"/>
          </p:cNvPicPr>
          <p:nvPr/>
        </p:nvPicPr>
        <p:blipFill>
          <a:blip r:embed="rId3" cstate="print"/>
          <a:srcRect l="5042" t="8505" r="36374"/>
          <a:stretch>
            <a:fillRect/>
          </a:stretch>
        </p:blipFill>
        <p:spPr bwMode="auto">
          <a:xfrm>
            <a:off x="300038" y="2133600"/>
            <a:ext cx="3786187" cy="3851275"/>
          </a:xfrm>
          <a:prstGeom prst="rect">
            <a:avLst/>
          </a:prstGeom>
          <a:noFill/>
        </p:spPr>
      </p:pic>
      <p:sp>
        <p:nvSpPr>
          <p:cNvPr id="23567" name="Text Box 15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23568" name="Picture 16" descr="tafel-PWZZ-2013-w9-skl_now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8" name="Picture 12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6732588" y="260350"/>
            <a:ext cx="2144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Bilans 2013</a:t>
            </a:r>
          </a:p>
        </p:txBody>
      </p:sp>
      <p:sp>
        <p:nvSpPr>
          <p:cNvPr id="24591" name="Text Box 15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24592" name="Picture 16" descr="tafel-PWZZ-2013-w9-skl_now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3" name="Picture 17" descr="tabela33"/>
          <p:cNvPicPr>
            <a:picLocks noChangeAspect="1" noChangeArrowheads="1"/>
          </p:cNvPicPr>
          <p:nvPr/>
        </p:nvPicPr>
        <p:blipFill>
          <a:blip r:embed="rId4" cstate="print"/>
          <a:srcRect b="49869"/>
          <a:stretch>
            <a:fillRect/>
          </a:stretch>
        </p:blipFill>
        <p:spPr bwMode="auto">
          <a:xfrm>
            <a:off x="2484438" y="1196975"/>
            <a:ext cx="5400675" cy="5105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60" name="Picture 12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6659563" y="333375"/>
            <a:ext cx="2144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Bilans 2013</a:t>
            </a: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5219700" y="2133600"/>
            <a:ext cx="338455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l-PL" sz="2000" b="1"/>
              <a:t>W państwowych wyższych szkołach zawodowych studiuje  </a:t>
            </a:r>
            <a:br>
              <a:rPr lang="pl-PL" sz="2000" b="1"/>
            </a:br>
            <a:r>
              <a:rPr lang="pl-PL" sz="2000" b="1">
                <a:solidFill>
                  <a:schemeClr val="accent2"/>
                </a:solidFill>
              </a:rPr>
              <a:t>923</a:t>
            </a:r>
            <a:r>
              <a:rPr lang="pl-PL" sz="2000" b="1">
                <a:solidFill>
                  <a:srgbClr val="A50021"/>
                </a:solidFill>
              </a:rPr>
              <a:t> </a:t>
            </a:r>
            <a:r>
              <a:rPr lang="pl-PL" sz="2000" b="1"/>
              <a:t>obcokrajowców</a:t>
            </a:r>
            <a:r>
              <a:rPr lang="pl-PL" b="1"/>
              <a:t>.</a:t>
            </a:r>
          </a:p>
          <a:p>
            <a:endParaRPr lang="pl-PL" b="1"/>
          </a:p>
          <a:p>
            <a:endParaRPr lang="pl-PL" sz="1200" b="1"/>
          </a:p>
          <a:p>
            <a:r>
              <a:rPr lang="pl-PL" i="1"/>
              <a:t>Dla porównania:</a:t>
            </a:r>
            <a:r>
              <a:rPr lang="pl-PL" b="1"/>
              <a:t> </a:t>
            </a:r>
          </a:p>
          <a:p>
            <a:r>
              <a:rPr lang="pl-PL" b="1"/>
              <a:t>w Polsce studiuje ok. </a:t>
            </a:r>
            <a:r>
              <a:rPr lang="pl-PL" b="1">
                <a:solidFill>
                  <a:schemeClr val="accent2"/>
                </a:solidFill>
              </a:rPr>
              <a:t>28 tys.</a:t>
            </a:r>
            <a:r>
              <a:rPr lang="pl-PL" b="1">
                <a:solidFill>
                  <a:srgbClr val="A50021"/>
                </a:solidFill>
              </a:rPr>
              <a:t> </a:t>
            </a:r>
            <a:r>
              <a:rPr lang="pl-PL" b="1"/>
              <a:t>obcokrajowców. Oznacza to, że każdy co </a:t>
            </a:r>
            <a:r>
              <a:rPr lang="pl-PL" b="1">
                <a:solidFill>
                  <a:schemeClr val="accent2"/>
                </a:solidFill>
              </a:rPr>
              <a:t>30</a:t>
            </a:r>
            <a:r>
              <a:rPr lang="pl-PL" b="1"/>
              <a:t> student zza granicy studiuje w państwowej wyższej szkole zawodowej.</a:t>
            </a:r>
          </a:p>
          <a:p>
            <a:endParaRPr lang="pl-PL" b="1"/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3492500" y="1484313"/>
            <a:ext cx="27162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Obcokrajowcy </a:t>
            </a:r>
          </a:p>
        </p:txBody>
      </p:sp>
      <p:pic>
        <p:nvPicPr>
          <p:cNvPr id="27659" name="Picture 11" descr="International-students-4"/>
          <p:cNvPicPr>
            <a:picLocks noChangeAspect="1" noChangeArrowheads="1"/>
          </p:cNvPicPr>
          <p:nvPr/>
        </p:nvPicPr>
        <p:blipFill>
          <a:blip r:embed="rId3" cstate="print"/>
          <a:srcRect r="4416"/>
          <a:stretch>
            <a:fillRect/>
          </a:stretch>
        </p:blipFill>
        <p:spPr bwMode="auto">
          <a:xfrm>
            <a:off x="395288" y="2205038"/>
            <a:ext cx="4537075" cy="3375025"/>
          </a:xfrm>
          <a:prstGeom prst="rect">
            <a:avLst/>
          </a:prstGeom>
          <a:noFill/>
        </p:spPr>
      </p:pic>
      <p:sp>
        <p:nvSpPr>
          <p:cNvPr id="27663" name="Text Box 15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27664" name="Picture 16" descr="tafel-PWZZ-2013-w9-skl_now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4" name="Picture 12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6659563" y="260350"/>
            <a:ext cx="2144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Bilans 2013</a:t>
            </a:r>
          </a:p>
        </p:txBody>
      </p:sp>
      <p:pic>
        <p:nvPicPr>
          <p:cNvPr id="28687" name="Picture 15" descr="tabela4"/>
          <p:cNvPicPr>
            <a:picLocks noChangeAspect="1" noChangeArrowheads="1"/>
          </p:cNvPicPr>
          <p:nvPr/>
        </p:nvPicPr>
        <p:blipFill>
          <a:blip r:embed="rId3" cstate="print"/>
          <a:srcRect b="30061"/>
          <a:stretch>
            <a:fillRect/>
          </a:stretch>
        </p:blipFill>
        <p:spPr bwMode="auto">
          <a:xfrm>
            <a:off x="2916238" y="1123950"/>
            <a:ext cx="4657725" cy="5329238"/>
          </a:xfrm>
          <a:prstGeom prst="rect">
            <a:avLst/>
          </a:prstGeom>
          <a:noFill/>
        </p:spPr>
      </p:pic>
      <p:sp>
        <p:nvSpPr>
          <p:cNvPr id="28688" name="Text Box 16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28689" name="Picture 17" descr="tafel-PWZZ-2013-w9-skl_now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4" name="Picture 10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6227763" y="260350"/>
            <a:ext cx="2144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Bilans 2013</a:t>
            </a: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4859338" y="2133600"/>
            <a:ext cx="3673475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l-PL" sz="2000" b="1"/>
              <a:t>W roku akademickim 2011/2012 z państwowych wyższych szkół zawodowych wyjechało w ramach wymiany na studia zagraniczne </a:t>
            </a:r>
            <a:r>
              <a:rPr lang="pl-PL" sz="2000" b="1">
                <a:solidFill>
                  <a:schemeClr val="accent2"/>
                </a:solidFill>
              </a:rPr>
              <a:t>556</a:t>
            </a:r>
            <a:r>
              <a:rPr lang="pl-PL" sz="2000" b="1"/>
              <a:t> studentów. </a:t>
            </a:r>
          </a:p>
          <a:p>
            <a:endParaRPr lang="pl-PL" sz="2000" b="1"/>
          </a:p>
          <a:p>
            <a:r>
              <a:rPr lang="pl-PL" sz="2000" b="1"/>
              <a:t>W tym samym okresie na studia w ramach wymiany do polskich PWSZ przyjechało </a:t>
            </a:r>
            <a:r>
              <a:rPr lang="pl-PL" sz="2000" b="1">
                <a:solidFill>
                  <a:schemeClr val="accent2"/>
                </a:solidFill>
              </a:rPr>
              <a:t>248</a:t>
            </a:r>
            <a:r>
              <a:rPr lang="pl-PL" sz="2000" b="1">
                <a:solidFill>
                  <a:srgbClr val="A50021"/>
                </a:solidFill>
              </a:rPr>
              <a:t> </a:t>
            </a:r>
            <a:r>
              <a:rPr lang="pl-PL" sz="2000" b="1"/>
              <a:t>studentów </a:t>
            </a:r>
            <a:br>
              <a:rPr lang="pl-PL" sz="2000" b="1"/>
            </a:br>
            <a:r>
              <a:rPr lang="pl-PL" sz="2000" b="1"/>
              <a:t>z zagranicy.</a:t>
            </a:r>
            <a:r>
              <a:rPr lang="pl-PL" sz="2000"/>
              <a:t> </a:t>
            </a:r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3132138" y="1412875"/>
            <a:ext cx="36083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Wymiana studencka</a:t>
            </a:r>
          </a:p>
        </p:txBody>
      </p:sp>
      <p:pic>
        <p:nvPicPr>
          <p:cNvPr id="31753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2205038"/>
            <a:ext cx="4030662" cy="353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31758" name="Picture 14" descr="tafel-PWZZ-2013-w9-skl_now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6" name="Picture 6" descr="tlo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2124075" y="4365625"/>
            <a:ext cx="48974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l-PL" sz="3600" b="1">
                <a:solidFill>
                  <a:schemeClr val="bg1"/>
                </a:solidFill>
              </a:rPr>
              <a:t>II. Dorobek 1998-2013</a:t>
            </a:r>
          </a:p>
        </p:txBody>
      </p:sp>
      <p:pic>
        <p:nvPicPr>
          <p:cNvPr id="56327" name="Picture 7" descr="tafel-PWZZ-2013-w9-skl_now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333375"/>
            <a:ext cx="6119813" cy="384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3" name="Picture 11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5364163" y="260350"/>
            <a:ext cx="34337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Dorobek 1998-2013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5364163" y="2420938"/>
            <a:ext cx="3529012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l-PL" sz="2000" b="1"/>
              <a:t>Państwowe wyższe szkoły zawodowe wykształciły od 1998 roku </a:t>
            </a:r>
            <a:r>
              <a:rPr lang="pl-PL" sz="2000" b="1">
                <a:solidFill>
                  <a:schemeClr val="accent2"/>
                </a:solidFill>
              </a:rPr>
              <a:t>210 tys.</a:t>
            </a:r>
            <a:r>
              <a:rPr lang="pl-PL" sz="2000" b="1"/>
              <a:t> absolwentów</a:t>
            </a:r>
          </a:p>
          <a:p>
            <a:endParaRPr lang="pl-PL" sz="2000" b="1"/>
          </a:p>
          <a:p>
            <a:r>
              <a:rPr lang="pl-PL" sz="2000" b="1"/>
              <a:t>- w tym </a:t>
            </a:r>
            <a:r>
              <a:rPr lang="pl-PL" sz="2000" b="1">
                <a:solidFill>
                  <a:schemeClr val="accent2"/>
                </a:solidFill>
              </a:rPr>
              <a:t>143 tys.</a:t>
            </a:r>
            <a:r>
              <a:rPr lang="pl-PL" sz="2000" b="1"/>
              <a:t> osób ukończyło studia stacjonarne.</a:t>
            </a:r>
            <a:r>
              <a:rPr lang="pl-PL" b="1"/>
              <a:t> </a:t>
            </a:r>
          </a:p>
          <a:p>
            <a:endParaRPr lang="pl-PL" sz="2000" b="1"/>
          </a:p>
          <a:p>
            <a:endParaRPr lang="pl-PL" sz="2000" b="1"/>
          </a:p>
          <a:p>
            <a:endParaRPr lang="pl-PL" sz="2000" b="1"/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3492500" y="1484313"/>
            <a:ext cx="2260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Absolwenci </a:t>
            </a:r>
          </a:p>
        </p:txBody>
      </p:sp>
      <p:pic>
        <p:nvPicPr>
          <p:cNvPr id="18446" name="Picture 14" descr="skierniewic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" y="2349500"/>
            <a:ext cx="4895850" cy="3260725"/>
          </a:xfrm>
          <a:prstGeom prst="rect">
            <a:avLst/>
          </a:prstGeom>
          <a:noFill/>
        </p:spPr>
      </p:pic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18448" name="Picture 16" descr="tafel-PWZZ-2013-w9-skl_now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9" name="Picture 13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5292725" y="260350"/>
            <a:ext cx="34337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Dorobek 1991-2013</a:t>
            </a:r>
          </a:p>
        </p:txBody>
      </p:sp>
      <p:pic>
        <p:nvPicPr>
          <p:cNvPr id="19472" name="Picture 16" descr="tabela5a"/>
          <p:cNvPicPr>
            <a:picLocks noChangeAspect="1" noChangeArrowheads="1"/>
          </p:cNvPicPr>
          <p:nvPr/>
        </p:nvPicPr>
        <p:blipFill>
          <a:blip r:embed="rId3" cstate="print"/>
          <a:srcRect b="45793"/>
          <a:stretch>
            <a:fillRect/>
          </a:stretch>
        </p:blipFill>
        <p:spPr bwMode="auto">
          <a:xfrm>
            <a:off x="2555875" y="1177925"/>
            <a:ext cx="4751388" cy="5256213"/>
          </a:xfrm>
          <a:prstGeom prst="rect">
            <a:avLst/>
          </a:prstGeom>
          <a:noFill/>
        </p:spPr>
      </p:pic>
      <p:sp>
        <p:nvSpPr>
          <p:cNvPr id="19473" name="Text Box 17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19474" name="Picture 18" descr="tafel-PWZZ-2013-w9-skl_now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30" name="Picture 6" descr="tlo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2124075" y="4365625"/>
            <a:ext cx="48244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l-PL" sz="3600" b="1">
                <a:solidFill>
                  <a:schemeClr val="bg1"/>
                </a:solidFill>
              </a:rPr>
              <a:t>III. Trendy rozwojowe</a:t>
            </a:r>
          </a:p>
        </p:txBody>
      </p:sp>
      <p:pic>
        <p:nvPicPr>
          <p:cNvPr id="52232" name="Picture 8" descr="tafel-PWZZ-2013-w9-skl_now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350" y="404813"/>
            <a:ext cx="597535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2" name="Picture 4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5508625" y="333375"/>
            <a:ext cx="32877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Trendy rozwojowe</a:t>
            </a:r>
          </a:p>
        </p:txBody>
      </p:sp>
      <p:sp>
        <p:nvSpPr>
          <p:cNvPr id="89094" name="Text Box 6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89095" name="Picture 7" descr="tafel-PWZZ-2013-w9-skl_now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6" name="Picture 8" descr="wykre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2228850"/>
            <a:ext cx="8207375" cy="3952875"/>
          </a:xfrm>
          <a:prstGeom prst="rect">
            <a:avLst/>
          </a:prstGeom>
          <a:noFill/>
        </p:spPr>
      </p:pic>
      <p:sp>
        <p:nvSpPr>
          <p:cNvPr id="89097" name="Text Box 9"/>
          <p:cNvSpPr txBox="1">
            <a:spLocks noChangeArrowheads="1"/>
          </p:cNvSpPr>
          <p:nvPr/>
        </p:nvSpPr>
        <p:spPr bwMode="auto">
          <a:xfrm>
            <a:off x="755650" y="2205038"/>
            <a:ext cx="8731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1600" b="1"/>
              <a:t>Liczba </a:t>
            </a:r>
            <a:br>
              <a:rPr lang="pl-PL" sz="1600" b="1"/>
            </a:br>
            <a:r>
              <a:rPr lang="pl-PL" sz="1600" b="1"/>
              <a:t>uczelni</a:t>
            </a:r>
          </a:p>
        </p:txBody>
      </p:sp>
      <p:sp>
        <p:nvSpPr>
          <p:cNvPr id="89098" name="Text Box 10"/>
          <p:cNvSpPr txBox="1">
            <a:spLocks noChangeArrowheads="1"/>
          </p:cNvSpPr>
          <p:nvPr/>
        </p:nvSpPr>
        <p:spPr bwMode="auto">
          <a:xfrm>
            <a:off x="3995738" y="1341438"/>
            <a:ext cx="18303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3200" b="1">
                <a:solidFill>
                  <a:schemeClr val="accent2"/>
                </a:solidFill>
              </a:rPr>
              <a:t>Uczelnie</a:t>
            </a:r>
            <a:endParaRPr lang="pl-PL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6" name="Picture 4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26" name="Picture 14" descr="wykres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263" y="2060575"/>
            <a:ext cx="8210550" cy="3905250"/>
          </a:xfrm>
          <a:prstGeom prst="rect">
            <a:avLst/>
          </a:prstGeom>
          <a:noFill/>
        </p:spPr>
      </p:pic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5580063" y="333375"/>
            <a:ext cx="3287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Trendy rozwojowe</a:t>
            </a:r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90119" name="Picture 7" descr="tafel-PWZZ-2013-w9-skl_now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21" name="Text Box 9"/>
          <p:cNvSpPr txBox="1">
            <a:spLocks noChangeArrowheads="1"/>
          </p:cNvSpPr>
          <p:nvPr/>
        </p:nvSpPr>
        <p:spPr bwMode="auto">
          <a:xfrm>
            <a:off x="3673475" y="3279775"/>
            <a:ext cx="25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1400" b="1">
                <a:solidFill>
                  <a:schemeClr val="accent2"/>
                </a:solidFill>
              </a:rPr>
              <a:t>*</a:t>
            </a:r>
          </a:p>
        </p:txBody>
      </p:sp>
      <p:sp>
        <p:nvSpPr>
          <p:cNvPr id="90122" name="Text Box 10"/>
          <p:cNvSpPr txBox="1">
            <a:spLocks noChangeArrowheads="1"/>
          </p:cNvSpPr>
          <p:nvPr/>
        </p:nvSpPr>
        <p:spPr bwMode="auto">
          <a:xfrm>
            <a:off x="539750" y="6115050"/>
            <a:ext cx="55451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l-PL" sz="1000" b="1">
                <a:solidFill>
                  <a:schemeClr val="accent2"/>
                </a:solidFill>
              </a:rPr>
              <a:t>* Uwaga: Oszacowanie Fundacji Edukacyjnej „Perspektywy”</a:t>
            </a:r>
          </a:p>
        </p:txBody>
      </p:sp>
      <p:sp>
        <p:nvSpPr>
          <p:cNvPr id="90125" name="Text Box 13"/>
          <p:cNvSpPr txBox="1">
            <a:spLocks noChangeArrowheads="1"/>
          </p:cNvSpPr>
          <p:nvPr/>
        </p:nvSpPr>
        <p:spPr bwMode="auto">
          <a:xfrm>
            <a:off x="3924300" y="1341438"/>
            <a:ext cx="18970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3200" b="1">
                <a:solidFill>
                  <a:schemeClr val="accent2"/>
                </a:solidFill>
              </a:rPr>
              <a:t>Studenci</a:t>
            </a:r>
            <a:endParaRPr lang="pl-PL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9" name="Picture 7" descr="tlo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2268538" y="4292600"/>
            <a:ext cx="45354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l-PL" sz="3600" b="1">
                <a:solidFill>
                  <a:schemeClr val="bg1"/>
                </a:solidFill>
              </a:rPr>
              <a:t>Podsumowanie</a:t>
            </a:r>
          </a:p>
        </p:txBody>
      </p:sp>
      <p:pic>
        <p:nvPicPr>
          <p:cNvPr id="49161" name="Picture 9" descr="tafel-PWZZ-2013-w9-skl_now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404813"/>
            <a:ext cx="5472113" cy="343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5867400" y="333375"/>
            <a:ext cx="279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Podsumowanie</a:t>
            </a:r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827088" y="1916113"/>
            <a:ext cx="8066087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l-PL" altLang="zh-CN" b="1">
                <a:solidFill>
                  <a:schemeClr val="accent2"/>
                </a:solidFill>
              </a:rPr>
              <a:t>Prof. Józef Garbarczyk, przewodniczący Konferencji Rektorów Publicznych Szkół Zawodowych, rektor PWSZ w Gnieźnie: </a:t>
            </a:r>
          </a:p>
          <a:p>
            <a:endParaRPr lang="pl-PL" altLang="zh-CN" b="1">
              <a:solidFill>
                <a:schemeClr val="accent2"/>
              </a:solidFill>
            </a:endParaRPr>
          </a:p>
          <a:p>
            <a:r>
              <a:rPr lang="pl-PL" altLang="zh-CN" b="1"/>
              <a:t>- Państwowe Wyższe Szkoły Zawodowe już na trwałe są w systemie szkolnictwa wyższego i </a:t>
            </a:r>
            <a:r>
              <a:rPr lang="pl-PL" altLang="zh-CN" b="1">
                <a:solidFill>
                  <a:schemeClr val="accent2"/>
                </a:solidFill>
              </a:rPr>
              <a:t>oddziałują na regiony</a:t>
            </a:r>
            <a:r>
              <a:rPr lang="pl-PL" altLang="zh-CN" b="1"/>
              <a:t> w sensie naukowym i kulturotwórczym. To musi procentować na przyszłość naszego kraju. Proces tworzenia PWSZ był wielkim wyzwaniem i wysiłkiem – nie chodziło tylko o budowanie krok po kroku uczelni, ale też o przełamywanie mentalności samorządów, które nie do końca rozumiały istotę szkoły wyższej, mając doświadczenia wyłącznie ze średnimi. Trzeba też było przekonywać kolegów z uczelni akademickich, że nie tworzymy dla nich konkurencji, a przeciwnie, uzupełniamy instytucje kształcące na poziomie wyższym, co jest ważne w aspekcie procesu bolońskiego.</a:t>
            </a:r>
            <a:endParaRPr lang="pl-PL" b="1"/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3348038" y="1196975"/>
            <a:ext cx="35226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3200" b="1">
                <a:solidFill>
                  <a:schemeClr val="accent2"/>
                </a:solidFill>
              </a:rPr>
              <a:t>Duma i wyzwanie</a:t>
            </a:r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93192" name="Picture 8" descr="tafel-PWZZ-2013-w9-skl_now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5867400" y="333375"/>
            <a:ext cx="279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Podsumowanie</a:t>
            </a:r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827088" y="1916113"/>
            <a:ext cx="8066087" cy="430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l-PL" altLang="zh-CN" b="1">
                <a:solidFill>
                  <a:schemeClr val="accent2"/>
                </a:solidFill>
              </a:rPr>
              <a:t>Prof. Jerzy Woźnicki, prezes Fundacji Rektorów Polskich: </a:t>
            </a:r>
          </a:p>
          <a:p>
            <a:endParaRPr lang="pl-PL" altLang="zh-CN" sz="1200" b="1">
              <a:solidFill>
                <a:schemeClr val="accent2"/>
              </a:solidFill>
            </a:endParaRPr>
          </a:p>
          <a:p>
            <a:r>
              <a:rPr lang="pl-PL" altLang="zh-CN" b="1"/>
              <a:t>- Dorobek PWSZ trzeba rozpoznać i docenić. Uczelnie te docierały z ofertą bliżej kandydata na studia, tworzyły potrzebne specjalności i kierunki studiów, pozyskiwały środki i kształciły bardziej praktycznie na potrzeby lokalne. Widać też ogromny wysiłek inwestycyjny: powstawały atrakcyjne kampusy, wzbogacono tradycje szkolnictwa wyższego na danym terenie. Pojawiły się też wśród nich uczelnie znakomite. </a:t>
            </a:r>
          </a:p>
          <a:p>
            <a:endParaRPr lang="pl-PL" altLang="zh-CN" sz="1200" b="1"/>
          </a:p>
          <a:p>
            <a:r>
              <a:rPr lang="pl-PL" altLang="zh-CN" b="1"/>
              <a:t>- Polityka rządu wobec tych uczelni powinna polegać na pomocy tym, którzy już odnaleźli swoją właściwą ścieżkę, mają strategię rozwoju i determinację jej realizacji. Z myślą o latach 2013-2020 powinien powstać wydzielony, działający w formule konkursu, strumień wspierania finansowego zaakceptowanych projektów przetrwania, a potem rozwoju dobrych PWSZ na różnych ścieżkach. Jest to </a:t>
            </a:r>
            <a:r>
              <a:rPr lang="pl-PL" altLang="zh-CN" b="1">
                <a:solidFill>
                  <a:schemeClr val="accent2"/>
                </a:solidFill>
              </a:rPr>
              <a:t>obowiązek władz publicznych</a:t>
            </a:r>
            <a:r>
              <a:rPr lang="pl-PL" altLang="zh-CN" b="1"/>
              <a:t> wobec tych uczelni.</a:t>
            </a:r>
            <a:r>
              <a:rPr lang="pl-PL" altLang="zh-CN"/>
              <a:t> </a:t>
            </a:r>
            <a:endParaRPr lang="pl-PL"/>
          </a:p>
        </p:txBody>
      </p:sp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3348038" y="1196975"/>
            <a:ext cx="40401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3200" b="1">
                <a:solidFill>
                  <a:schemeClr val="accent2"/>
                </a:solidFill>
              </a:rPr>
              <a:t>Pomóc i dać szansę</a:t>
            </a:r>
          </a:p>
        </p:txBody>
      </p:sp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92168" name="Picture 8" descr="tafel-PWZZ-2013-w9-skl_now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5" name="Picture 9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5867400" y="333375"/>
            <a:ext cx="279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Podsumowanie</a:t>
            </a:r>
          </a:p>
        </p:txBody>
      </p:sp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827088" y="1773238"/>
            <a:ext cx="8066087" cy="457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l-PL" b="1"/>
              <a:t>Powstanie i rozwój publicznego wyższego szkolnictwa zawodowego w Polsce jest ważnym elementem wielkiego wysiłku polskiego środowiska akademickiego związanego z transformacją ustrojową. PWSZ-ty stanęły obecnie wobec zagrożeń i wyzwań, związanych z pogłębiającym się niżem demograficznym, do których przezwyciężenia </a:t>
            </a:r>
            <a:r>
              <a:rPr lang="pl-PL" b="1">
                <a:solidFill>
                  <a:schemeClr val="accent2"/>
                </a:solidFill>
              </a:rPr>
              <a:t>niezbędne są aktywne działania państwa</a:t>
            </a:r>
            <a:r>
              <a:rPr lang="pl-PL" b="1"/>
              <a:t>. Potrzebne są decyzje w trzech obszarach:</a:t>
            </a:r>
          </a:p>
          <a:p>
            <a:endParaRPr lang="pl-PL" sz="1000" b="1"/>
          </a:p>
          <a:p>
            <a:r>
              <a:rPr lang="pl-PL" b="1">
                <a:solidFill>
                  <a:schemeClr val="accent2"/>
                </a:solidFill>
              </a:rPr>
              <a:t>1.</a:t>
            </a:r>
            <a:r>
              <a:rPr lang="pl-PL" b="1"/>
              <a:t> Zapewnienie PWSZ-om możliwości</a:t>
            </a:r>
            <a:r>
              <a:rPr lang="pl-PL" b="1">
                <a:solidFill>
                  <a:srgbClr val="A50021"/>
                </a:solidFill>
              </a:rPr>
              <a:t> </a:t>
            </a:r>
            <a:r>
              <a:rPr lang="pl-PL" b="1">
                <a:solidFill>
                  <a:schemeClr val="accent2"/>
                </a:solidFill>
              </a:rPr>
              <a:t>rozwoju własnych kadr dydaktyczno-naukowych</a:t>
            </a:r>
            <a:r>
              <a:rPr lang="pl-PL" b="1"/>
              <a:t>, co wymaga niezbędnego wsparcia dla realizacji wybranych badawczych funkcji uczelni.</a:t>
            </a:r>
          </a:p>
          <a:p>
            <a:endParaRPr lang="pl-PL" sz="1000" b="1"/>
          </a:p>
          <a:p>
            <a:r>
              <a:rPr lang="pl-PL" b="1">
                <a:solidFill>
                  <a:schemeClr val="accent2"/>
                </a:solidFill>
              </a:rPr>
              <a:t>2.</a:t>
            </a:r>
            <a:r>
              <a:rPr lang="pl-PL" b="1"/>
              <a:t> Wprowadzenie rozwiązań motywujących pracodawców do rozwijania </a:t>
            </a:r>
            <a:r>
              <a:rPr lang="pl-PL" b="1">
                <a:solidFill>
                  <a:schemeClr val="accent2"/>
                </a:solidFill>
              </a:rPr>
              <a:t>systemu praktyk dla studentów</a:t>
            </a:r>
            <a:r>
              <a:rPr lang="pl-PL" b="1"/>
              <a:t> profilu praktycznego, realizowanych przede wszystkim w PWSZ-ach.</a:t>
            </a:r>
          </a:p>
          <a:p>
            <a:endParaRPr lang="pl-PL" sz="1200" b="1">
              <a:solidFill>
                <a:schemeClr val="accent2"/>
              </a:solidFill>
            </a:endParaRPr>
          </a:p>
          <a:p>
            <a:r>
              <a:rPr lang="pl-PL" b="1">
                <a:solidFill>
                  <a:schemeClr val="accent2"/>
                </a:solidFill>
              </a:rPr>
              <a:t>3.</a:t>
            </a:r>
            <a:r>
              <a:rPr lang="pl-PL" b="1"/>
              <a:t> Wsparcie PWSZ-ów w zakresie rozwoju </a:t>
            </a:r>
            <a:r>
              <a:rPr lang="pl-PL" b="1">
                <a:solidFill>
                  <a:schemeClr val="accent2"/>
                </a:solidFill>
              </a:rPr>
              <a:t>studiów dla osób w wieku 40+</a:t>
            </a:r>
            <a:r>
              <a:rPr lang="pl-PL" b="1"/>
              <a:t> w ramach programu </a:t>
            </a:r>
            <a:r>
              <a:rPr lang="pl-PL" b="1" i="1"/>
              <a:t>Life Long Learning (Erasmus for All).</a:t>
            </a:r>
          </a:p>
          <a:p>
            <a:endParaRPr lang="pl-PL" sz="1000" b="1"/>
          </a:p>
        </p:txBody>
      </p:sp>
      <p:sp>
        <p:nvSpPr>
          <p:cNvPr id="70664" name="Text Box 8"/>
          <p:cNvSpPr txBox="1">
            <a:spLocks noChangeArrowheads="1"/>
          </p:cNvSpPr>
          <p:nvPr/>
        </p:nvSpPr>
        <p:spPr bwMode="auto">
          <a:xfrm>
            <a:off x="3635375" y="1196975"/>
            <a:ext cx="2597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3200" b="1">
                <a:solidFill>
                  <a:schemeClr val="accent2"/>
                </a:solidFill>
              </a:rPr>
              <a:t>Trzy decyzje</a:t>
            </a:r>
          </a:p>
        </p:txBody>
      </p:sp>
      <p:sp>
        <p:nvSpPr>
          <p:cNvPr id="70668" name="Text Box 12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70669" name="Picture 13" descr="tafel-PWZZ-2013-w9-skl_now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2" name="Picture 10" descr="tlo_now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950913" y="496888"/>
            <a:ext cx="2252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011863" y="333375"/>
            <a:ext cx="279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accent2"/>
                </a:solidFill>
              </a:rPr>
              <a:t>Podsumowanie</a:t>
            </a:r>
          </a:p>
        </p:txBody>
      </p:sp>
      <p:pic>
        <p:nvPicPr>
          <p:cNvPr id="8200" name="Picture 8" descr="fot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2349500"/>
            <a:ext cx="6985000" cy="3989388"/>
          </a:xfrm>
          <a:prstGeom prst="rect">
            <a:avLst/>
          </a:prstGeom>
          <a:noFill/>
        </p:spPr>
      </p:pic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1116013" y="1628775"/>
            <a:ext cx="7224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400" b="1">
                <a:solidFill>
                  <a:schemeClr val="accent2"/>
                </a:solidFill>
              </a:rPr>
              <a:t>Polska znaczyć tyle będzie, ile jej nauka i kultura</a:t>
            </a: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2700338" y="6491288"/>
            <a:ext cx="366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2"/>
                </a:solidFill>
              </a:rPr>
              <a:t>Warszawa, Sejm RP, 8 maja 2013</a:t>
            </a:r>
          </a:p>
        </p:txBody>
      </p:sp>
      <p:pic>
        <p:nvPicPr>
          <p:cNvPr id="8205" name="Picture 13" descr="tafel-PWZZ-2013-w9-skl_now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404813"/>
            <a:ext cx="187166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61" name="Picture 13" descr="tlo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3258" name="Text Box 10"/>
          <p:cNvSpPr txBox="1">
            <a:spLocks noChangeArrowheads="1"/>
          </p:cNvSpPr>
          <p:nvPr/>
        </p:nvSpPr>
        <p:spPr bwMode="auto">
          <a:xfrm>
            <a:off x="1331913" y="4652963"/>
            <a:ext cx="66960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l-PL" sz="2400" b="1">
                <a:solidFill>
                  <a:schemeClr val="bg1"/>
                </a:solidFill>
              </a:rPr>
              <a:t>Waldemar Siwiński</a:t>
            </a:r>
          </a:p>
          <a:p>
            <a:pPr algn="ctr"/>
            <a:r>
              <a:rPr lang="pl-PL" sz="2400" b="1">
                <a:solidFill>
                  <a:schemeClr val="bg1"/>
                </a:solidFill>
              </a:rPr>
              <a:t>Fundacja Edukacyjna „Perspektywy”</a:t>
            </a:r>
          </a:p>
        </p:txBody>
      </p:sp>
      <p:sp>
        <p:nvSpPr>
          <p:cNvPr id="53259" name="Text Box 11"/>
          <p:cNvSpPr txBox="1">
            <a:spLocks noChangeArrowheads="1"/>
          </p:cNvSpPr>
          <p:nvPr/>
        </p:nvSpPr>
        <p:spPr bwMode="auto">
          <a:xfrm>
            <a:off x="2268538" y="3573463"/>
            <a:ext cx="45354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l-PL" sz="3600" b="1" i="1">
                <a:solidFill>
                  <a:schemeClr val="bg1"/>
                </a:solidFill>
              </a:rPr>
              <a:t>Dziękuję za uwagę!</a:t>
            </a:r>
          </a:p>
        </p:txBody>
      </p:sp>
      <p:sp>
        <p:nvSpPr>
          <p:cNvPr id="53260" name="Text Box 12"/>
          <p:cNvSpPr txBox="1">
            <a:spLocks noChangeArrowheads="1"/>
          </p:cNvSpPr>
          <p:nvPr/>
        </p:nvSpPr>
        <p:spPr bwMode="auto">
          <a:xfrm>
            <a:off x="1331913" y="5876925"/>
            <a:ext cx="6696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l-PL" sz="2400" b="1">
                <a:solidFill>
                  <a:schemeClr val="bg1"/>
                </a:solidFill>
              </a:rPr>
              <a:t>w.siwinski@perspektywy.pl</a:t>
            </a:r>
          </a:p>
        </p:txBody>
      </p:sp>
      <p:pic>
        <p:nvPicPr>
          <p:cNvPr id="53263" name="Picture 15" descr="tafel-PWZZ-2013-w9-skl_now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75" y="404813"/>
            <a:ext cx="3960813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2113</TotalTime>
  <Words>1126</Words>
  <Application>Microsoft Office PowerPoint</Application>
  <PresentationFormat>Pokaz na ekranie (4:3)</PresentationFormat>
  <Paragraphs>164</Paragraphs>
  <Slides>33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1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33</vt:i4>
      </vt:variant>
    </vt:vector>
  </HeadingPairs>
  <TitlesOfParts>
    <vt:vector size="35" baseType="lpstr">
      <vt:lpstr>Arial</vt:lpstr>
      <vt:lpstr>Projekt domyślny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Slajd 31</vt:lpstr>
      <vt:lpstr>Slajd 32</vt:lpstr>
      <vt:lpstr>Slajd 33</vt:lpstr>
    </vt:vector>
  </TitlesOfParts>
  <Company>Perspektywy Press Sp. z o.o.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Przemysław Siwiński</dc:creator>
  <cp:lastModifiedBy>Przemysław Siwiński</cp:lastModifiedBy>
  <cp:revision>176</cp:revision>
  <dcterms:created xsi:type="dcterms:W3CDTF">2011-07-01T11:54:05Z</dcterms:created>
  <dcterms:modified xsi:type="dcterms:W3CDTF">2013-05-14T11:58:06Z</dcterms:modified>
</cp:coreProperties>
</file>