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3" r:id="rId3"/>
    <p:sldId id="284" r:id="rId4"/>
    <p:sldId id="280" r:id="rId5"/>
    <p:sldId id="269" r:id="rId6"/>
    <p:sldId id="282" r:id="rId7"/>
    <p:sldId id="281" r:id="rId8"/>
    <p:sldId id="283" r:id="rId9"/>
    <p:sldId id="274" r:id="rId10"/>
    <p:sldId id="267" r:id="rId11"/>
    <p:sldId id="279" r:id="rId12"/>
    <p:sldId id="278" r:id="rId13"/>
    <p:sldId id="271" r:id="rId14"/>
    <p:sldId id="265" r:id="rId15"/>
    <p:sldId id="257" r:id="rId16"/>
    <p:sldId id="270" r:id="rId17"/>
    <p:sldId id="263" r:id="rId1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rgbClr val="FFFF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rgbClr val="FFFF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rgbClr val="FFFF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rgbClr val="FFFF00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FF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3043" autoAdjust="0"/>
  </p:normalViewPr>
  <p:slideViewPr>
    <p:cSldViewPr>
      <p:cViewPr varScale="1">
        <p:scale>
          <a:sx n="90" d="100"/>
          <a:sy n="90" d="100"/>
        </p:scale>
        <p:origin x="-1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H:\Wiesiek\Sulechow\KRePSZ\Komisja\odpowiedzi%20na%20list\PWSZ-Badania%20i%20inwestycje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H:\Wiesiek\Sulechow\KRePSZ\Komisja\odpowiedzi%20na%20list\PWSZ-Badania%20i%20inwestycje.xls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H:\Wiesiek\Sulechow\KRePSZ\Komisja\Sejm_8_maja\PWSZ-Badania%20i%20inwestycje.xls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H:\Wiesiek\Sulechow\KRePSZ\Komisja\Sejm_8_maja\PWSZ-Badania%20i%20inwestycje.xls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4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FF0000"/>
            </a:solidFill>
          </c:spPr>
          <c:cat>
            <c:strRef>
              <c:f>Inwestycje!$A$2:$A$19</c:f>
              <c:strCache>
                <c:ptCount val="18"/>
                <c:pt idx="0">
                  <c:v>Sulechów</c:v>
                </c:pt>
                <c:pt idx="1">
                  <c:v>Łomża</c:v>
                </c:pt>
                <c:pt idx="2">
                  <c:v>Nowy Sącz</c:v>
                </c:pt>
                <c:pt idx="3">
                  <c:v>Chełm</c:v>
                </c:pt>
                <c:pt idx="4">
                  <c:v>Przemyśl</c:v>
                </c:pt>
                <c:pt idx="5">
                  <c:v>Biała Podlaska</c:v>
                </c:pt>
                <c:pt idx="6">
                  <c:v>Zamość</c:v>
                </c:pt>
                <c:pt idx="7">
                  <c:v>Elbląg</c:v>
                </c:pt>
                <c:pt idx="8">
                  <c:v>Jarosław</c:v>
                </c:pt>
                <c:pt idx="9">
                  <c:v>Płock</c:v>
                </c:pt>
                <c:pt idx="10">
                  <c:v>Kalisz</c:v>
                </c:pt>
                <c:pt idx="11">
                  <c:v>Legnica</c:v>
                </c:pt>
                <c:pt idx="12">
                  <c:v>Głogów</c:v>
                </c:pt>
                <c:pt idx="13">
                  <c:v>Sanok</c:v>
                </c:pt>
                <c:pt idx="14">
                  <c:v>Nysa</c:v>
                </c:pt>
                <c:pt idx="15">
                  <c:v>Gniezno</c:v>
                </c:pt>
                <c:pt idx="16">
                  <c:v>Krosno</c:v>
                </c:pt>
                <c:pt idx="17">
                  <c:v>Opole</c:v>
                </c:pt>
              </c:strCache>
            </c:strRef>
          </c:cat>
          <c:val>
            <c:numRef>
              <c:f>Inwestycje!$B$2:$B$19</c:f>
              <c:numCache>
                <c:formatCode>General</c:formatCode>
                <c:ptCount val="18"/>
                <c:pt idx="0">
                  <c:v>56.5</c:v>
                </c:pt>
                <c:pt idx="1">
                  <c:v>53.913000000000004</c:v>
                </c:pt>
                <c:pt idx="2">
                  <c:v>50.3</c:v>
                </c:pt>
                <c:pt idx="3">
                  <c:v>45.841999999999999</c:v>
                </c:pt>
                <c:pt idx="4">
                  <c:v>40.9</c:v>
                </c:pt>
                <c:pt idx="5">
                  <c:v>38.038000000000011</c:v>
                </c:pt>
                <c:pt idx="6">
                  <c:v>33.055</c:v>
                </c:pt>
                <c:pt idx="7">
                  <c:v>30.646000000000001</c:v>
                </c:pt>
                <c:pt idx="8">
                  <c:v>27.893000000000001</c:v>
                </c:pt>
                <c:pt idx="9">
                  <c:v>26.3</c:v>
                </c:pt>
                <c:pt idx="10">
                  <c:v>25</c:v>
                </c:pt>
                <c:pt idx="11">
                  <c:v>14.1</c:v>
                </c:pt>
                <c:pt idx="12">
                  <c:v>9.0010000000000012</c:v>
                </c:pt>
                <c:pt idx="13">
                  <c:v>7.6549999999999754</c:v>
                </c:pt>
                <c:pt idx="14">
                  <c:v>6.6529999999999845</c:v>
                </c:pt>
                <c:pt idx="15">
                  <c:v>6.3549999999999782</c:v>
                </c:pt>
                <c:pt idx="16">
                  <c:v>4.2</c:v>
                </c:pt>
                <c:pt idx="17">
                  <c:v>4</c:v>
                </c:pt>
              </c:numCache>
            </c:numRef>
          </c:val>
        </c:ser>
        <c:axId val="109955712"/>
        <c:axId val="109981056"/>
      </c:barChart>
      <c:catAx>
        <c:axId val="109955712"/>
        <c:scaling>
          <c:orientation val="minMax"/>
        </c:scaling>
        <c:axPos val="b"/>
        <c:tickLblPos val="nextTo"/>
        <c:crossAx val="109981056"/>
        <c:crosses val="autoZero"/>
        <c:auto val="1"/>
        <c:lblAlgn val="ctr"/>
        <c:lblOffset val="100"/>
      </c:catAx>
      <c:valAx>
        <c:axId val="109981056"/>
        <c:scaling>
          <c:orientation val="minMax"/>
        </c:scaling>
        <c:axPos val="l"/>
        <c:majorGridlines/>
        <c:numFmt formatCode="General" sourceLinked="1"/>
        <c:tickLblPos val="nextTo"/>
        <c:crossAx val="10995571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pl-PL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4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pl-PL" dirty="0"/>
              <a:t>Projekty badawcze, badawczo-rozwojowe, usługi badawcze i doradcze</a:t>
            </a:r>
          </a:p>
          <a:p>
            <a:pPr>
              <a:defRPr/>
            </a:pPr>
            <a:r>
              <a:rPr lang="pl-PL" dirty="0" smtClean="0"/>
              <a:t>3,287 mln </a:t>
            </a:r>
            <a:r>
              <a:rPr lang="pl-PL" dirty="0"/>
              <a:t>zł = 100%</a:t>
            </a:r>
          </a:p>
        </c:rich>
      </c:tx>
    </c:title>
    <c:view3D>
      <c:rotX val="30"/>
      <c:perspective val="30"/>
    </c:view3D>
    <c:plotArea>
      <c:layout/>
      <c:pie3DChart>
        <c:varyColors val="1"/>
        <c:dLbls>
          <c:showCatName val="1"/>
          <c:showPercent val="1"/>
        </c:dLbls>
      </c:pie3DChart>
      <c:spPr>
        <a:noFill/>
        <a:ln w="25400">
          <a:noFill/>
        </a:ln>
      </c:spPr>
    </c:plotArea>
    <c:plotVisOnly val="1"/>
    <c:dispBlanksAs val="zero"/>
  </c:chart>
  <c:externalData r:id="rId2"/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6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FF0000"/>
            </a:solidFill>
          </c:spPr>
          <c:cat>
            <c:strRef>
              <c:f>Badania!$A$2:$A$18</c:f>
              <c:strCache>
                <c:ptCount val="17"/>
                <c:pt idx="0">
                  <c:v>Leszno</c:v>
                </c:pt>
                <c:pt idx="1">
                  <c:v>Biała Podlaska</c:v>
                </c:pt>
                <c:pt idx="2">
                  <c:v>Legnica</c:v>
                </c:pt>
                <c:pt idx="3">
                  <c:v>Sulechów</c:v>
                </c:pt>
                <c:pt idx="4">
                  <c:v>Krosno</c:v>
                </c:pt>
                <c:pt idx="5">
                  <c:v>Zamość</c:v>
                </c:pt>
                <c:pt idx="6">
                  <c:v>Elbląg</c:v>
                </c:pt>
                <c:pt idx="7">
                  <c:v>Jarosław</c:v>
                </c:pt>
                <c:pt idx="8">
                  <c:v>Nysa</c:v>
                </c:pt>
                <c:pt idx="9">
                  <c:v>Kalisz</c:v>
                </c:pt>
                <c:pt idx="10">
                  <c:v>Nowy Targ</c:v>
                </c:pt>
                <c:pt idx="11">
                  <c:v>Nowy Sącz</c:v>
                </c:pt>
                <c:pt idx="12">
                  <c:v>Opole</c:v>
                </c:pt>
                <c:pt idx="13">
                  <c:v>Łomża</c:v>
                </c:pt>
                <c:pt idx="14">
                  <c:v>Gniezno</c:v>
                </c:pt>
                <c:pt idx="15">
                  <c:v>Konin</c:v>
                </c:pt>
                <c:pt idx="16">
                  <c:v>Racibórz</c:v>
                </c:pt>
              </c:strCache>
            </c:strRef>
          </c:cat>
          <c:val>
            <c:numRef>
              <c:f>Badania!$B$2:$B$18</c:f>
              <c:numCache>
                <c:formatCode>General</c:formatCode>
                <c:ptCount val="17"/>
                <c:pt idx="0">
                  <c:v>6</c:v>
                </c:pt>
                <c:pt idx="1">
                  <c:v>3.048</c:v>
                </c:pt>
                <c:pt idx="2">
                  <c:v>2.5859999999999999</c:v>
                </c:pt>
                <c:pt idx="3">
                  <c:v>1.758</c:v>
                </c:pt>
                <c:pt idx="4">
                  <c:v>1.3</c:v>
                </c:pt>
                <c:pt idx="5">
                  <c:v>1</c:v>
                </c:pt>
                <c:pt idx="6">
                  <c:v>0.58599999999999997</c:v>
                </c:pt>
                <c:pt idx="7">
                  <c:v>0.442</c:v>
                </c:pt>
                <c:pt idx="8">
                  <c:v>0.42800000000000032</c:v>
                </c:pt>
                <c:pt idx="9">
                  <c:v>0.39000000000000123</c:v>
                </c:pt>
                <c:pt idx="10">
                  <c:v>0.23500000000000001</c:v>
                </c:pt>
                <c:pt idx="11">
                  <c:v>0.2</c:v>
                </c:pt>
                <c:pt idx="12">
                  <c:v>0.14900000000000024</c:v>
                </c:pt>
                <c:pt idx="13">
                  <c:v>9.5000000000000043E-2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</c:ser>
        <c:axId val="110300544"/>
        <c:axId val="110358912"/>
      </c:barChart>
      <c:catAx>
        <c:axId val="110300544"/>
        <c:scaling>
          <c:orientation val="minMax"/>
        </c:scaling>
        <c:axPos val="b"/>
        <c:tickLblPos val="nextTo"/>
        <c:crossAx val="110358912"/>
        <c:crosses val="autoZero"/>
        <c:auto val="1"/>
        <c:lblAlgn val="ctr"/>
        <c:lblOffset val="100"/>
      </c:catAx>
      <c:valAx>
        <c:axId val="110358912"/>
        <c:scaling>
          <c:orientation val="minMax"/>
          <c:max val="6"/>
        </c:scaling>
        <c:axPos val="l"/>
        <c:majorGridlines/>
        <c:numFmt formatCode="General" sourceLinked="1"/>
        <c:tickLblPos val="nextTo"/>
        <c:crossAx val="110300544"/>
        <c:crosses val="autoZero"/>
        <c:crossBetween val="between"/>
        <c:majorUnit val="2"/>
      </c:valAx>
    </c:plotArea>
    <c:plotVisOnly val="1"/>
  </c:chart>
  <c:txPr>
    <a:bodyPr/>
    <a:lstStyle/>
    <a:p>
      <a:pPr>
        <a:defRPr sz="1800"/>
      </a:pPr>
      <a:endParaRPr lang="pl-PL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00B050"/>
            </a:solidFill>
          </c:spPr>
          <c:cat>
            <c:strRef>
              <c:f>'wg dyscyplin'!$G$2:$G$7</c:f>
              <c:strCache>
                <c:ptCount val="6"/>
                <c:pt idx="0">
                  <c:v>nauki społeczne</c:v>
                </c:pt>
                <c:pt idx="1">
                  <c:v>nauki techniczne</c:v>
                </c:pt>
                <c:pt idx="2">
                  <c:v>nauki medyczne</c:v>
                </c:pt>
                <c:pt idx="3">
                  <c:v>nauki rolnicze</c:v>
                </c:pt>
                <c:pt idx="4">
                  <c:v>nauki o kulturze fizycznej</c:v>
                </c:pt>
                <c:pt idx="5">
                  <c:v>usługi doradcze</c:v>
                </c:pt>
              </c:strCache>
            </c:strRef>
          </c:cat>
          <c:val>
            <c:numRef>
              <c:f>'wg dyscyplin'!$H$2:$H$7</c:f>
              <c:numCache>
                <c:formatCode>General</c:formatCode>
                <c:ptCount val="6"/>
                <c:pt idx="0">
                  <c:v>5.5569999999999995</c:v>
                </c:pt>
                <c:pt idx="1">
                  <c:v>8.9320000000000004</c:v>
                </c:pt>
                <c:pt idx="2">
                  <c:v>0.28600000000000031</c:v>
                </c:pt>
                <c:pt idx="3">
                  <c:v>0.505</c:v>
                </c:pt>
                <c:pt idx="4">
                  <c:v>0.28000000000000008</c:v>
                </c:pt>
                <c:pt idx="5">
                  <c:v>1.5860000000000001</c:v>
                </c:pt>
              </c:numCache>
            </c:numRef>
          </c:val>
        </c:ser>
        <c:axId val="111021440"/>
        <c:axId val="79438976"/>
      </c:barChart>
      <c:catAx>
        <c:axId val="111021440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 baseline="0">
                <a:latin typeface="Arial" pitchFamily="34" charset="0"/>
              </a:defRPr>
            </a:pPr>
            <a:endParaRPr lang="pl-PL"/>
          </a:p>
        </c:txPr>
        <c:crossAx val="79438976"/>
        <c:crosses val="autoZero"/>
        <c:auto val="1"/>
        <c:lblAlgn val="ctr"/>
        <c:lblOffset val="100"/>
      </c:catAx>
      <c:valAx>
        <c:axId val="794389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800" baseline="0">
                <a:latin typeface="Arial" pitchFamily="34" charset="0"/>
              </a:defRPr>
            </a:pPr>
            <a:endParaRPr lang="pl-PL"/>
          </a:p>
        </c:txPr>
        <c:crossAx val="111021440"/>
        <c:crosses val="autoZero"/>
        <c:crossBetween val="between"/>
      </c:valAx>
    </c:plotArea>
    <c:plotVisOnly val="1"/>
  </c:chart>
  <c:externalData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0.03538</cdr:x>
      <cdr:y>0.1745</cdr:y>
    </cdr:from>
    <cdr:to>
      <cdr:x>0.12149</cdr:x>
      <cdr:y>0.22843</cdr:y>
    </cdr:to>
    <cdr:sp macro="" textlink="">
      <cdr:nvSpPr>
        <cdr:cNvPr id="2" name="pole tekstowe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3528" y="1196752"/>
          <a:ext cx="787390" cy="36985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none">
          <a:spAutoFit/>
        </a:bodyPr>
        <a:lstStyle xmlns:a="http://schemas.openxmlformats.org/drawingml/2006/main">
          <a:defPPr>
            <a:defRPr lang="pl-PL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9pPr>
        </a:lstStyle>
        <a:p xmlns:a="http://schemas.openxmlformats.org/drawingml/2006/main">
          <a:r>
            <a:rPr lang="pl-PL" sz="1800" dirty="0"/>
            <a:t>mln zł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fld id="{4961A3ED-BB65-4A98-A7D7-FF39BDD5D924}" type="datetimeFigureOut">
              <a:rPr lang="pl-PL"/>
              <a:pPr/>
              <a:t>2013-05-14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fld id="{21E36420-E2FB-4990-BE87-AD53922F0EDD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490FBF-04E6-4740-A138-0773F362B26A}" type="slidenum">
              <a:rPr lang="pl-PL"/>
              <a:pPr/>
              <a:t>5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DAC825-9803-40C3-97C5-71EA2126415B}" type="slidenum">
              <a:rPr lang="pl-PL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439F6F-40CE-4213-B99C-F1BD3B59D640}" type="slidenum">
              <a:rPr lang="pl-PL"/>
              <a:pPr/>
              <a:t>8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71F88E-EEB0-4F57-9B1A-C12282A2B17B}" type="slidenum">
              <a:rPr lang="pl-PL"/>
              <a:pPr/>
              <a:t>9</a:t>
            </a:fld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BF518C-A3D2-4D92-AA52-064AC0CF1BA1}" type="slidenum">
              <a:rPr lang="pl-PL"/>
              <a:pPr/>
              <a:t>10</a:t>
            </a:fld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4031F8-8B3F-465A-B115-15E7DE75847E}" type="slidenum">
              <a:rPr lang="pl-PL"/>
              <a:pPr/>
              <a:t>14</a:t>
            </a:fld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/>
            <a:r>
              <a:rPr lang="pl-PL" smtClean="0"/>
              <a:t>Mimo braku obowiązku prowadzenia badań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AFE9E-AAD4-4FC8-A96D-1F269A97CBC6}" type="slidenum">
              <a:rPr lang="pl-PL"/>
              <a:pPr/>
              <a:t>15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799FC4-82D6-4DDF-B5A3-C0F4E219112C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9C25A2-677F-4211-802F-302ADD68217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6287D2-0A8D-476C-AA69-B9162F114540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1F4E15-80EF-47C4-858C-41B01E3A917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7F25B5-EE9E-4C7C-B18D-42ECD8278DB7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C5217-3CFC-4862-8137-2583AF53316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596D09-E47F-4032-9C03-4C83B12344A4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53A89-ACD7-4F7A-AC1A-B4B60C04A9D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BC7040-478D-41BF-A793-8135A779461D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FFBC9C-1452-41AC-8AC1-3ABC0A7A8BE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724B7A-1A7A-4A58-AE90-1C13EC5A6EBC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F5078F-83ED-49CF-AFB1-5180C30C1AA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D9125C-7849-4DA6-AF62-C383BAB6B258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09AF8F-F787-45D6-8A95-5C0B0384FFD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F20844-A6BA-4CD3-91AA-BC2E4EDC0B68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62A333-82FA-43CB-A503-C60E2BB8C03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09AB32-B5B5-46E7-9498-77A296ADED1F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9F650-DC78-4E0D-ADBB-FFF3C53D345B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2FF616-A5D5-459B-B080-FCE65BF9CA0B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1F4AD-EBFC-4665-88FD-F399090544CD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BC754C-C12E-4D4F-97B4-C5C645863EB9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126044-9CF4-4C9E-9736-855A2BF9D82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rgbClr val="898989"/>
                </a:solidFill>
              </a:defRPr>
            </a:lvl1pPr>
          </a:lstStyle>
          <a:p>
            <a:fld id="{21422939-2C62-4955-878A-802377F8E1FB}" type="datetime1">
              <a:rPr lang="pl-PL"/>
              <a:pPr/>
              <a:t>2013-05-14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rgbClr val="898989"/>
                </a:solidFill>
              </a:defRPr>
            </a:lvl1pPr>
          </a:lstStyle>
          <a:p>
            <a:fld id="{8CFF117C-FB21-4EFB-8F89-DE56740D6F2E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Łącznik prosty 6"/>
          <p:cNvCxnSpPr/>
          <p:nvPr/>
        </p:nvCxnSpPr>
        <p:spPr>
          <a:xfrm>
            <a:off x="0" y="1773238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1" name="pole tekstowe 7"/>
          <p:cNvSpPr txBox="1">
            <a:spLocks noChangeArrowheads="1"/>
          </p:cNvSpPr>
          <p:nvPr/>
        </p:nvSpPr>
        <p:spPr bwMode="auto">
          <a:xfrm>
            <a:off x="-60325" y="549275"/>
            <a:ext cx="9258300" cy="117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400">
                <a:solidFill>
                  <a:schemeClr val="tx1"/>
                </a:solidFill>
              </a:rPr>
              <a:t>XV lat </a:t>
            </a:r>
          </a:p>
          <a:p>
            <a:pPr algn="ctr"/>
            <a:r>
              <a:rPr lang="pl-PL" sz="2300">
                <a:solidFill>
                  <a:schemeClr val="tx1"/>
                </a:solidFill>
              </a:rPr>
              <a:t>PAŃSTWOWYCH WYŻSZYCH SZKÓŁ ZAWODOWYCH w POLSCE</a:t>
            </a:r>
          </a:p>
          <a:p>
            <a:pPr algn="ctr"/>
            <a:r>
              <a:rPr lang="pl-PL">
                <a:solidFill>
                  <a:schemeClr val="tx1"/>
                </a:solidFill>
              </a:rPr>
              <a:t>Warszawa, 8 maja 2013 r.</a:t>
            </a:r>
            <a:r>
              <a:rPr lang="pl-PL" sz="240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52" name="Obraz 2" descr="C:\Users\Kasia\Desktop\krepsz1.jpg"/>
          <p:cNvPicPr>
            <a:picLocks noChangeAspect="1" noChangeArrowheads="1"/>
          </p:cNvPicPr>
          <p:nvPr/>
        </p:nvPicPr>
        <p:blipFill>
          <a:blip r:embed="rId2" cstate="print"/>
          <a:srcRect r="7680"/>
          <a:stretch>
            <a:fillRect/>
          </a:stretch>
        </p:blipFill>
        <p:spPr bwMode="auto">
          <a:xfrm>
            <a:off x="7361238" y="0"/>
            <a:ext cx="17827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pole tekstowe 13"/>
          <p:cNvSpPr txBox="1"/>
          <p:nvPr/>
        </p:nvSpPr>
        <p:spPr>
          <a:xfrm>
            <a:off x="0" y="2636838"/>
            <a:ext cx="9144000" cy="4029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l-PL" sz="48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Rola  PWSZ  w  innowacyjności, </a:t>
            </a:r>
            <a:br>
              <a:rPr lang="pl-PL" sz="48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l-PL" sz="480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  regionach</a:t>
            </a:r>
          </a:p>
          <a:p>
            <a:pPr algn="ctr"/>
            <a:endParaRPr lang="pl-PL" sz="1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pl-PL" sz="1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pl-PL" sz="1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pl-PL" sz="1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pl-PL" sz="1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pl-PL" sz="1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pl-PL" sz="26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Wiesław Miczulski</a:t>
            </a:r>
          </a:p>
          <a:p>
            <a:pPr algn="ctr"/>
            <a:r>
              <a:rPr lang="pl-PL" sz="20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Przewodniczący Komisji </a:t>
            </a:r>
            <a:r>
              <a:rPr lang="pl-PL" sz="2000">
                <a:solidFill>
                  <a:schemeClr val="tx1"/>
                </a:solidFill>
                <a:latin typeface="Arial Unicode MS" pitchFamily="34" charset="-128"/>
              </a:rPr>
              <a:t>ds. Innowacyjno</a:t>
            </a:r>
            <a:r>
              <a:rPr lang="pl-PL" sz="20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ś</a:t>
            </a:r>
            <a:r>
              <a:rPr lang="pl-PL" sz="2000">
                <a:solidFill>
                  <a:schemeClr val="tx1"/>
                </a:solidFill>
                <a:latin typeface="Arial Unicode MS" pitchFamily="34" charset="-128"/>
              </a:rPr>
              <a:t>ci i Wsp</a:t>
            </a:r>
            <a:r>
              <a:rPr lang="pl-PL" sz="2000">
                <a:solidFill>
                  <a:schemeClr val="tx1"/>
                </a:solidFill>
                <a:latin typeface="Arial Narrow"/>
              </a:rPr>
              <a:t>ó</a:t>
            </a:r>
            <a:r>
              <a:rPr lang="pl-PL" sz="20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ł</a:t>
            </a:r>
            <a:r>
              <a:rPr lang="pl-PL" sz="2000">
                <a:solidFill>
                  <a:schemeClr val="tx1"/>
                </a:solidFill>
                <a:latin typeface="Arial Unicode MS" pitchFamily="34" charset="-128"/>
              </a:rPr>
              <a:t>pracy z Gospodark</a:t>
            </a:r>
            <a:r>
              <a:rPr lang="pl-PL" sz="20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ą KRePSZ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upa 4"/>
          <p:cNvGrpSpPr>
            <a:grpSpLocks/>
          </p:cNvGrpSpPr>
          <p:nvPr/>
        </p:nvGrpSpPr>
        <p:grpSpPr bwMode="auto">
          <a:xfrm>
            <a:off x="0" y="333375"/>
            <a:ext cx="9061450" cy="3409950"/>
            <a:chOff x="0" y="1124744"/>
            <a:chExt cx="10010059" cy="3410728"/>
          </a:xfrm>
        </p:grpSpPr>
        <p:sp>
          <p:nvSpPr>
            <p:cNvPr id="2" name="pole tekstowe 1"/>
            <p:cNvSpPr txBox="1"/>
            <p:nvPr/>
          </p:nvSpPr>
          <p:spPr>
            <a:xfrm>
              <a:off x="0" y="1124744"/>
              <a:ext cx="10010059" cy="341072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pl-PL" sz="3200" i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Innowacja:</a:t>
              </a:r>
            </a:p>
            <a:p>
              <a:endParaRPr lang="pl-PL" b="0">
                <a:solidFill>
                  <a:schemeClr val="tx1"/>
                </a:solidFill>
              </a:endParaRPr>
            </a:p>
            <a:p>
              <a:r>
                <a:rPr lang="pl-PL">
                  <a:solidFill>
                    <a:schemeClr val="tx1"/>
                  </a:solidFill>
                </a:rPr>
                <a:t>            </a:t>
              </a:r>
              <a:r>
                <a:rPr lang="pl-PL" sz="2400">
                  <a:solidFill>
                    <a:schemeClr val="tx1"/>
                  </a:solidFill>
                </a:rPr>
                <a:t>to nowy produkt lub nowe działanie powstałe w oparciu </a:t>
              </a:r>
              <a:br>
                <a:rPr lang="pl-PL" sz="2400">
                  <a:solidFill>
                    <a:schemeClr val="tx1"/>
                  </a:solidFill>
                </a:rPr>
              </a:br>
              <a:r>
                <a:rPr lang="pl-PL" sz="2400">
                  <a:solidFill>
                    <a:schemeClr val="tx1"/>
                  </a:solidFill>
                </a:rPr>
                <a:t>         o wiedzę, przynoszące korzyści ekonomiczne </a:t>
              </a:r>
              <a:br>
                <a:rPr lang="pl-PL" sz="2400">
                  <a:solidFill>
                    <a:schemeClr val="tx1"/>
                  </a:solidFill>
                </a:rPr>
              </a:br>
              <a:r>
                <a:rPr lang="pl-PL" sz="2400">
                  <a:solidFill>
                    <a:schemeClr val="tx1"/>
                  </a:solidFill>
                </a:rPr>
                <a:t>         lub służące poprawie bytu społeczeństwa,</a:t>
              </a:r>
            </a:p>
            <a:p>
              <a:endParaRPr lang="pl-PL" sz="2400">
                <a:solidFill>
                  <a:schemeClr val="tx1"/>
                </a:solidFill>
              </a:endParaRPr>
            </a:p>
            <a:p>
              <a:endParaRPr lang="pl-PL" sz="2400">
                <a:solidFill>
                  <a:schemeClr val="tx1"/>
                </a:solidFill>
              </a:endParaRPr>
            </a:p>
            <a:p>
              <a:endParaRPr lang="pl-PL" sz="2400">
                <a:solidFill>
                  <a:schemeClr val="tx1"/>
                </a:solidFill>
              </a:endParaRPr>
            </a:p>
            <a:p>
              <a:r>
                <a:rPr lang="pl-PL" sz="2400">
                  <a:solidFill>
                    <a:schemeClr val="tx1"/>
                  </a:solidFill>
                </a:rPr>
                <a:t>         to przekształcenie wiedzy w pieniądze.</a:t>
              </a:r>
            </a:p>
          </p:txBody>
        </p:sp>
        <p:sp>
          <p:nvSpPr>
            <p:cNvPr id="3" name="Strzałka w prawo 2"/>
            <p:cNvSpPr/>
            <p:nvPr/>
          </p:nvSpPr>
          <p:spPr>
            <a:xfrm>
              <a:off x="0" y="1917088"/>
              <a:ext cx="647112" cy="287403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pl-PL" b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4" name="Strzałka w prawo 3"/>
            <p:cNvSpPr/>
            <p:nvPr/>
          </p:nvSpPr>
          <p:spPr>
            <a:xfrm>
              <a:off x="0" y="4149622"/>
              <a:ext cx="647112" cy="287403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pl-PL" b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6" name="Grupa 9"/>
          <p:cNvGrpSpPr>
            <a:grpSpLocks/>
          </p:cNvGrpSpPr>
          <p:nvPr/>
        </p:nvGrpSpPr>
        <p:grpSpPr bwMode="auto">
          <a:xfrm>
            <a:off x="950913" y="4365625"/>
            <a:ext cx="7242175" cy="2132013"/>
            <a:chOff x="681549" y="4394212"/>
            <a:chExt cx="7241475" cy="2132001"/>
          </a:xfrm>
        </p:grpSpPr>
        <p:pic>
          <p:nvPicPr>
            <p:cNvPr id="3076" name="Obraz 5" descr="Prymulka Zebra Blue F1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1549" y="4437651"/>
              <a:ext cx="2578031" cy="2066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7" name="Obraz 6" descr="jak-najlepiej-zainwestowac-pieniadze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75171" y="4394212"/>
              <a:ext cx="2647853" cy="2132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Strzałka w prawo 7"/>
            <p:cNvSpPr/>
            <p:nvPr/>
          </p:nvSpPr>
          <p:spPr bwMode="auto">
            <a:xfrm>
              <a:off x="3810209" y="5302257"/>
              <a:ext cx="912725" cy="4841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pl-PL" b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upa 6"/>
          <p:cNvGrpSpPr>
            <a:grpSpLocks/>
          </p:cNvGrpSpPr>
          <p:nvPr/>
        </p:nvGrpSpPr>
        <p:grpSpPr bwMode="auto">
          <a:xfrm>
            <a:off x="404813" y="981075"/>
            <a:ext cx="8418512" cy="4246563"/>
            <a:chOff x="179512" y="188640"/>
            <a:chExt cx="8419250" cy="4248071"/>
          </a:xfrm>
        </p:grpSpPr>
        <p:sp>
          <p:nvSpPr>
            <p:cNvPr id="3" name="pole tekstowe 2"/>
            <p:cNvSpPr txBox="1"/>
            <p:nvPr/>
          </p:nvSpPr>
          <p:spPr>
            <a:xfrm>
              <a:off x="179512" y="188640"/>
              <a:ext cx="8419250" cy="42480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pl-PL" sz="3200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Rozwój  innowacyjności</a:t>
              </a:r>
            </a:p>
            <a:p>
              <a:pPr>
                <a:defRPr/>
              </a:pPr>
              <a:endParaRPr lang="pl-PL" sz="2800" dirty="0">
                <a:solidFill>
                  <a:srgbClr val="FF0000"/>
                </a:solidFill>
              </a:endParaRPr>
            </a:p>
            <a:p>
              <a:pPr>
                <a:defRPr/>
              </a:pPr>
              <a:endParaRPr lang="pl-PL" b="0" dirty="0">
                <a:solidFill>
                  <a:schemeClr val="tx1"/>
                </a:solidFill>
              </a:endParaRPr>
            </a:p>
            <a:p>
              <a:pPr>
                <a:defRPr/>
              </a:pPr>
              <a:r>
                <a:rPr lang="pl-PL" b="0" dirty="0">
                  <a:solidFill>
                    <a:schemeClr val="tx1"/>
                  </a:solidFill>
                </a:rPr>
                <a:t>                 </a:t>
              </a:r>
              <a:r>
                <a:rPr lang="pl-PL" sz="2400" dirty="0">
                  <a:solidFill>
                    <a:srgbClr val="002060"/>
                  </a:solidFill>
                </a:rPr>
                <a:t>szczególnie wspierane winno być</a:t>
              </a: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r>
                <a:rPr lang="pl-PL" sz="2400" dirty="0">
                  <a:solidFill>
                    <a:srgbClr val="002060"/>
                  </a:solidFill>
                </a:rPr>
                <a:t>             kształcenie pro-gospodarcze</a:t>
              </a:r>
              <a:r>
                <a:rPr lang="pl-PL" sz="2400" dirty="0">
                  <a:solidFill>
                    <a:srgbClr val="00B050"/>
                  </a:solidFill>
                </a:rPr>
                <a:t>/inżynierskie</a:t>
              </a: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r>
                <a:rPr lang="pl-PL" sz="2400" dirty="0">
                  <a:solidFill>
                    <a:srgbClr val="002060"/>
                  </a:solidFill>
                </a:rPr>
                <a:t>             </a:t>
              </a:r>
              <a:r>
                <a:rPr lang="pl-PL" sz="2400" dirty="0">
                  <a:solidFill>
                    <a:schemeClr val="bg1">
                      <a:lumMod val="75000"/>
                    </a:schemeClr>
                  </a:solidFill>
                </a:rPr>
                <a:t>bez działalności b + </a:t>
              </a:r>
              <a:r>
                <a:rPr lang="pl-PL" sz="2400" dirty="0" err="1">
                  <a:solidFill>
                    <a:schemeClr val="bg1">
                      <a:lumMod val="75000"/>
                    </a:schemeClr>
                  </a:solidFill>
                </a:rPr>
                <a:t>r</a:t>
              </a:r>
              <a:r>
                <a:rPr lang="pl-PL" sz="2400" dirty="0">
                  <a:solidFill>
                    <a:schemeClr val="bg1">
                      <a:lumMod val="75000"/>
                    </a:schemeClr>
                  </a:solidFill>
                </a:rPr>
                <a:t>  nie ma innowacji rynkowej</a:t>
              </a:r>
            </a:p>
          </p:txBody>
        </p:sp>
        <p:sp>
          <p:nvSpPr>
            <p:cNvPr id="4" name="Strzałka w prawo 3"/>
            <p:cNvSpPr/>
            <p:nvPr/>
          </p:nvSpPr>
          <p:spPr>
            <a:xfrm>
              <a:off x="466874" y="1484500"/>
              <a:ext cx="649345" cy="289028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pl-PL" b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" name="Strzałka w prawo 5"/>
            <p:cNvSpPr/>
            <p:nvPr/>
          </p:nvSpPr>
          <p:spPr>
            <a:xfrm>
              <a:off x="466874" y="4006345"/>
              <a:ext cx="649345" cy="287440"/>
            </a:xfrm>
            <a:prstGeom prst="rightArrow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pl-PL" b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upa 6"/>
          <p:cNvGrpSpPr>
            <a:grpSpLocks/>
          </p:cNvGrpSpPr>
          <p:nvPr/>
        </p:nvGrpSpPr>
        <p:grpSpPr bwMode="auto">
          <a:xfrm>
            <a:off x="404813" y="981075"/>
            <a:ext cx="8418512" cy="4246563"/>
            <a:chOff x="179512" y="188640"/>
            <a:chExt cx="8419250" cy="4248071"/>
          </a:xfrm>
        </p:grpSpPr>
        <p:sp>
          <p:nvSpPr>
            <p:cNvPr id="3" name="pole tekstowe 2"/>
            <p:cNvSpPr txBox="1"/>
            <p:nvPr/>
          </p:nvSpPr>
          <p:spPr>
            <a:xfrm>
              <a:off x="179512" y="188640"/>
              <a:ext cx="8419250" cy="42480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pl-PL" sz="3200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Rozwój  innowacyjności</a:t>
              </a:r>
            </a:p>
            <a:p>
              <a:pPr>
                <a:defRPr/>
              </a:pPr>
              <a:endParaRPr lang="pl-PL" sz="2800" dirty="0">
                <a:solidFill>
                  <a:srgbClr val="FF0000"/>
                </a:solidFill>
              </a:endParaRPr>
            </a:p>
            <a:p>
              <a:pPr>
                <a:defRPr/>
              </a:pPr>
              <a:endParaRPr lang="pl-PL" b="0" dirty="0">
                <a:solidFill>
                  <a:schemeClr val="tx1"/>
                </a:solidFill>
              </a:endParaRPr>
            </a:p>
            <a:p>
              <a:pPr>
                <a:defRPr/>
              </a:pPr>
              <a:r>
                <a:rPr lang="pl-PL" b="0" dirty="0">
                  <a:solidFill>
                    <a:schemeClr val="tx1"/>
                  </a:solidFill>
                </a:rPr>
                <a:t>                 </a:t>
              </a:r>
              <a:r>
                <a:rPr lang="pl-PL" sz="2400" dirty="0">
                  <a:solidFill>
                    <a:schemeClr val="bg1">
                      <a:lumMod val="75000"/>
                    </a:schemeClr>
                  </a:solidFill>
                </a:rPr>
                <a:t>szczególnie wspierane winno być</a:t>
              </a:r>
            </a:p>
            <a:p>
              <a:pPr>
                <a:defRPr/>
              </a:pPr>
              <a:endParaRPr lang="pl-PL" sz="2400" dirty="0">
                <a:solidFill>
                  <a:schemeClr val="bg1">
                    <a:lumMod val="75000"/>
                  </a:schemeClr>
                </a:solidFill>
              </a:endParaRPr>
            </a:p>
            <a:p>
              <a:pPr>
                <a:defRPr/>
              </a:pPr>
              <a:r>
                <a:rPr lang="pl-PL" sz="2400" dirty="0">
                  <a:solidFill>
                    <a:schemeClr val="bg1">
                      <a:lumMod val="75000"/>
                    </a:schemeClr>
                  </a:solidFill>
                </a:rPr>
                <a:t>             kształcenie pro-gospodarcze/inżynierskie</a:t>
              </a: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endParaRPr lang="pl-PL" sz="2400" dirty="0">
                <a:solidFill>
                  <a:srgbClr val="002060"/>
                </a:solidFill>
              </a:endParaRPr>
            </a:p>
            <a:p>
              <a:pPr>
                <a:defRPr/>
              </a:pPr>
              <a:r>
                <a:rPr lang="pl-PL" sz="2400" dirty="0">
                  <a:solidFill>
                    <a:srgbClr val="002060"/>
                  </a:solidFill>
                </a:rPr>
                <a:t>             bez działalności b + </a:t>
              </a:r>
              <a:r>
                <a:rPr lang="pl-PL" sz="2400" dirty="0" err="1">
                  <a:solidFill>
                    <a:srgbClr val="002060"/>
                  </a:solidFill>
                </a:rPr>
                <a:t>r</a:t>
              </a:r>
              <a:r>
                <a:rPr lang="pl-PL" sz="2400" dirty="0">
                  <a:solidFill>
                    <a:srgbClr val="002060"/>
                  </a:solidFill>
                </a:rPr>
                <a:t>  nie ma innowacji rynkowej</a:t>
              </a:r>
            </a:p>
          </p:txBody>
        </p:sp>
        <p:sp>
          <p:nvSpPr>
            <p:cNvPr id="4" name="Strzałka w prawo 3"/>
            <p:cNvSpPr/>
            <p:nvPr/>
          </p:nvSpPr>
          <p:spPr>
            <a:xfrm>
              <a:off x="466874" y="1484500"/>
              <a:ext cx="649345" cy="289028"/>
            </a:xfrm>
            <a:prstGeom prst="rightArrow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pl-PL" b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" name="Strzałka w prawo 5"/>
            <p:cNvSpPr/>
            <p:nvPr/>
          </p:nvSpPr>
          <p:spPr>
            <a:xfrm>
              <a:off x="466874" y="4006345"/>
              <a:ext cx="649345" cy="287440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pl-PL" b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Wykres 2"/>
          <p:cNvGraphicFramePr/>
          <p:nvPr/>
        </p:nvGraphicFramePr>
        <p:xfrm>
          <a:off x="-71438" y="1124744"/>
          <a:ext cx="9286876" cy="5514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147" name="pole tekstowe 4"/>
          <p:cNvSpPr txBox="1">
            <a:spLocks noChangeArrowheads="1"/>
          </p:cNvSpPr>
          <p:nvPr/>
        </p:nvSpPr>
        <p:spPr bwMode="auto">
          <a:xfrm>
            <a:off x="395288" y="981075"/>
            <a:ext cx="78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mln zł</a:t>
            </a:r>
          </a:p>
        </p:txBody>
      </p:sp>
      <p:sp>
        <p:nvSpPr>
          <p:cNvPr id="6148" name="pole tekstowe 5"/>
          <p:cNvSpPr txBox="1">
            <a:spLocks noChangeArrowheads="1"/>
          </p:cNvSpPr>
          <p:nvPr/>
        </p:nvSpPr>
        <p:spPr bwMode="auto">
          <a:xfrm>
            <a:off x="136525" y="0"/>
            <a:ext cx="88709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400">
                <a:solidFill>
                  <a:schemeClr val="tx1"/>
                </a:solidFill>
              </a:rPr>
              <a:t>Nakłady na infrastrukturę dydaktyczno-badawczą w PWSZ, </a:t>
            </a:r>
            <a:br>
              <a:rPr lang="pl-PL" sz="2400">
                <a:solidFill>
                  <a:schemeClr val="tx1"/>
                </a:solidFill>
              </a:rPr>
            </a:br>
            <a:r>
              <a:rPr lang="pl-PL" sz="2400">
                <a:solidFill>
                  <a:schemeClr val="tx1"/>
                </a:solidFill>
              </a:rPr>
              <a:t>w latach 2005 – 2014 (480,7 mln zł)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az 4" descr="PRACOWNIA MATERIAŁÓW BUDOWLANYCH.JPG"/>
          <p:cNvPicPr>
            <a:picLocks noChangeAspect="1"/>
          </p:cNvPicPr>
          <p:nvPr/>
        </p:nvPicPr>
        <p:blipFill>
          <a:blip r:embed="rId2" cstate="print"/>
          <a:srcRect t="781" r="11801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Obraz 10" descr="LABORATORIUM MECHANIKI PŁYNÓW I AERODYNAMIKI_2.jpg"/>
          <p:cNvPicPr>
            <a:picLocks noChangeAspect="1"/>
          </p:cNvPicPr>
          <p:nvPr/>
        </p:nvPicPr>
        <p:blipFill>
          <a:blip r:embed="rId3" cstate="print"/>
          <a:srcRect t="1466" r="12415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Obraz 6" descr="img_7612.jpg"/>
          <p:cNvPicPr>
            <a:picLocks noChangeAspect="1"/>
          </p:cNvPicPr>
          <p:nvPr/>
        </p:nvPicPr>
        <p:blipFill>
          <a:blip r:embed="rId4" cstate="print"/>
          <a:srcRect r="11111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pole tekstowe 10"/>
          <p:cNvSpPr txBox="1">
            <a:spLocks noChangeArrowheads="1"/>
          </p:cNvSpPr>
          <p:nvPr/>
        </p:nvSpPr>
        <p:spPr bwMode="auto">
          <a:xfrm>
            <a:off x="4572000" y="3059113"/>
            <a:ext cx="4108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/>
              <a:t>Pracownia materiałów budowlanych</a:t>
            </a:r>
          </a:p>
        </p:txBody>
      </p:sp>
      <p:sp>
        <p:nvSpPr>
          <p:cNvPr id="7174" name="pole tekstowe 8"/>
          <p:cNvSpPr txBox="1">
            <a:spLocks noChangeArrowheads="1"/>
          </p:cNvSpPr>
          <p:nvPr/>
        </p:nvSpPr>
        <p:spPr bwMode="auto">
          <a:xfrm>
            <a:off x="3502025" y="0"/>
            <a:ext cx="2038350" cy="366713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>
                <a:solidFill>
                  <a:schemeClr val="tx1"/>
                </a:solidFill>
              </a:rPr>
              <a:t>PWSZ w Chełmie</a:t>
            </a:r>
          </a:p>
        </p:txBody>
      </p:sp>
      <p:sp>
        <p:nvSpPr>
          <p:cNvPr id="7175" name="pole tekstowe 10"/>
          <p:cNvSpPr txBox="1">
            <a:spLocks noChangeArrowheads="1"/>
          </p:cNvSpPr>
          <p:nvPr/>
        </p:nvSpPr>
        <p:spPr bwMode="auto">
          <a:xfrm>
            <a:off x="17463" y="2782888"/>
            <a:ext cx="3752850" cy="641350"/>
          </a:xfrm>
          <a:prstGeom prst="rect">
            <a:avLst/>
          </a:prstGeom>
          <a:gradFill rotWithShape="1">
            <a:gsLst>
              <a:gs pos="0">
                <a:schemeClr val="bg1">
                  <a:alpha val="75000"/>
                </a:schemeClr>
              </a:gs>
              <a:gs pos="100000">
                <a:schemeClr val="bg1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>
                <a:solidFill>
                  <a:schemeClr val="tx1"/>
                </a:solidFill>
              </a:rPr>
              <a:t>Laboratorium mechaniki płynów </a:t>
            </a:r>
            <a:br>
              <a:rPr lang="pl-PL">
                <a:solidFill>
                  <a:schemeClr val="tx1"/>
                </a:solidFill>
              </a:rPr>
            </a:br>
            <a:r>
              <a:rPr lang="pl-PL">
                <a:solidFill>
                  <a:schemeClr val="tx1"/>
                </a:solidFill>
              </a:rPr>
              <a:t>i aerodynamiki</a:t>
            </a:r>
          </a:p>
        </p:txBody>
      </p:sp>
      <p:pic>
        <p:nvPicPr>
          <p:cNvPr id="7176" name="Obraz 8" descr="img_7750.jpg"/>
          <p:cNvPicPr>
            <a:picLocks noChangeAspect="1"/>
          </p:cNvPicPr>
          <p:nvPr/>
        </p:nvPicPr>
        <p:blipFill>
          <a:blip r:embed="rId5" cstate="print"/>
          <a:srcRect l="6290" r="482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7" name="pole tekstowe 7"/>
          <p:cNvSpPr txBox="1">
            <a:spLocks noChangeArrowheads="1"/>
          </p:cNvSpPr>
          <p:nvPr/>
        </p:nvSpPr>
        <p:spPr bwMode="auto">
          <a:xfrm>
            <a:off x="3575050" y="3429000"/>
            <a:ext cx="1974850" cy="366713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PWSZ w Elblągu</a:t>
            </a:r>
          </a:p>
        </p:txBody>
      </p:sp>
      <p:sp>
        <p:nvSpPr>
          <p:cNvPr id="7178" name="pole tekstowe 10"/>
          <p:cNvSpPr txBox="1">
            <a:spLocks noChangeArrowheads="1"/>
          </p:cNvSpPr>
          <p:nvPr/>
        </p:nvSpPr>
        <p:spPr bwMode="auto">
          <a:xfrm>
            <a:off x="0" y="6488113"/>
            <a:ext cx="2236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/>
              <a:t>Laboratorium CAD</a:t>
            </a:r>
          </a:p>
        </p:txBody>
      </p:sp>
      <p:sp>
        <p:nvSpPr>
          <p:cNvPr id="7179" name="pole tekstowe 10"/>
          <p:cNvSpPr txBox="1">
            <a:spLocks noChangeArrowheads="1"/>
          </p:cNvSpPr>
          <p:nvPr/>
        </p:nvSpPr>
        <p:spPr bwMode="auto">
          <a:xfrm>
            <a:off x="4572000" y="6211888"/>
            <a:ext cx="4572000" cy="64135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>
                <a:solidFill>
                  <a:schemeClr val="tx1"/>
                </a:solidFill>
              </a:rPr>
              <a:t>Laboratorium materiałów budowlanych </a:t>
            </a:r>
            <a:br>
              <a:rPr lang="pl-PL">
                <a:solidFill>
                  <a:schemeClr val="tx1"/>
                </a:solidFill>
              </a:rPr>
            </a:br>
            <a:r>
              <a:rPr lang="pl-PL">
                <a:solidFill>
                  <a:schemeClr val="tx1"/>
                </a:solidFill>
              </a:rPr>
              <a:t>i żelbetu</a:t>
            </a:r>
          </a:p>
        </p:txBody>
      </p:sp>
      <p:sp>
        <p:nvSpPr>
          <p:cNvPr id="7181" name="pole tekstowe 10"/>
          <p:cNvSpPr txBox="1">
            <a:spLocks noChangeArrowheads="1"/>
          </p:cNvSpPr>
          <p:nvPr/>
        </p:nvSpPr>
        <p:spPr bwMode="auto">
          <a:xfrm>
            <a:off x="4572000" y="3059113"/>
            <a:ext cx="41084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Pracownia materiałów budowlanych</a:t>
            </a:r>
          </a:p>
        </p:txBody>
      </p:sp>
      <p:sp>
        <p:nvSpPr>
          <p:cNvPr id="7183" name="pole tekstowe 10"/>
          <p:cNvSpPr txBox="1">
            <a:spLocks noChangeArrowheads="1"/>
          </p:cNvSpPr>
          <p:nvPr/>
        </p:nvSpPr>
        <p:spPr bwMode="auto">
          <a:xfrm>
            <a:off x="0" y="6488113"/>
            <a:ext cx="22161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Laboratorium CAD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az 10" descr="26.jpg"/>
          <p:cNvPicPr>
            <a:picLocks noChangeAspect="1"/>
          </p:cNvPicPr>
          <p:nvPr/>
        </p:nvPicPr>
        <p:blipFill>
          <a:blip r:embed="rId3" cstate="print"/>
          <a:srcRect l="36818" t="27641" r="8263" b="17450"/>
          <a:stretch>
            <a:fillRect/>
          </a:stretch>
        </p:blipFill>
        <p:spPr bwMode="auto">
          <a:xfrm>
            <a:off x="-1588" y="0"/>
            <a:ext cx="45735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pole tekstowe 10"/>
          <p:cNvSpPr txBox="1">
            <a:spLocks noChangeArrowheads="1"/>
          </p:cNvSpPr>
          <p:nvPr/>
        </p:nvSpPr>
        <p:spPr bwMode="auto">
          <a:xfrm>
            <a:off x="323850" y="3059113"/>
            <a:ext cx="39179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Laboratorium tworzyw sztucznych</a:t>
            </a:r>
          </a:p>
        </p:txBody>
      </p:sp>
      <p:pic>
        <p:nvPicPr>
          <p:cNvPr id="8196" name="Obraz 11" descr="09.jpg"/>
          <p:cNvPicPr>
            <a:picLocks noChangeAspect="1"/>
          </p:cNvPicPr>
          <p:nvPr/>
        </p:nvPicPr>
        <p:blipFill>
          <a:blip r:embed="rId4" cstate="print"/>
          <a:srcRect l="20831" t="23750" r="7475" b="164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pole tekstowe 10"/>
          <p:cNvSpPr txBox="1">
            <a:spLocks noChangeArrowheads="1"/>
          </p:cNvSpPr>
          <p:nvPr/>
        </p:nvSpPr>
        <p:spPr bwMode="auto">
          <a:xfrm>
            <a:off x="5003800" y="3059113"/>
            <a:ext cx="37528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Lab. techniki mikroprocesorowej</a:t>
            </a:r>
          </a:p>
        </p:txBody>
      </p:sp>
      <p:sp>
        <p:nvSpPr>
          <p:cNvPr id="8198" name="pole tekstowe 7"/>
          <p:cNvSpPr txBox="1">
            <a:spLocks noChangeArrowheads="1"/>
          </p:cNvSpPr>
          <p:nvPr/>
        </p:nvSpPr>
        <p:spPr bwMode="auto">
          <a:xfrm>
            <a:off x="3635375" y="0"/>
            <a:ext cx="2101850" cy="366713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PWSZ w Gnieźnie</a:t>
            </a:r>
          </a:p>
        </p:txBody>
      </p:sp>
      <p:pic>
        <p:nvPicPr>
          <p:cNvPr id="8199" name="Obraz 13" descr="8aa.jpg"/>
          <p:cNvPicPr>
            <a:picLocks noChangeAspect="1"/>
          </p:cNvPicPr>
          <p:nvPr/>
        </p:nvPicPr>
        <p:blipFill>
          <a:blip r:embed="rId5" cstate="print"/>
          <a:srcRect l="3694" r="2232"/>
          <a:stretch>
            <a:fillRect/>
          </a:stretch>
        </p:blipFill>
        <p:spPr bwMode="auto">
          <a:xfrm>
            <a:off x="0" y="3429000"/>
            <a:ext cx="4572000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pole tekstowe 9"/>
          <p:cNvSpPr txBox="1">
            <a:spLocks noChangeArrowheads="1"/>
          </p:cNvSpPr>
          <p:nvPr/>
        </p:nvSpPr>
        <p:spPr bwMode="auto">
          <a:xfrm>
            <a:off x="1395413" y="3487738"/>
            <a:ext cx="19494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PWSZ w Kaliszu</a:t>
            </a:r>
          </a:p>
        </p:txBody>
      </p:sp>
      <p:sp>
        <p:nvSpPr>
          <p:cNvPr id="8201" name="pole tekstowe 11"/>
          <p:cNvSpPr txBox="1">
            <a:spLocks noChangeArrowheads="1"/>
          </p:cNvSpPr>
          <p:nvPr/>
        </p:nvSpPr>
        <p:spPr bwMode="auto">
          <a:xfrm>
            <a:off x="0" y="6211888"/>
            <a:ext cx="3924300" cy="64135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>
                <a:solidFill>
                  <a:schemeClr val="tx1"/>
                </a:solidFill>
              </a:rPr>
              <a:t>Centrum Doskonałości Badań Kół Zębatych</a:t>
            </a:r>
          </a:p>
        </p:txBody>
      </p:sp>
      <p:pic>
        <p:nvPicPr>
          <p:cNvPr id="8202" name="Obraz 1" descr="komora hipoksyjna.jpg"/>
          <p:cNvPicPr>
            <a:picLocks noChangeAspect="1"/>
          </p:cNvPicPr>
          <p:nvPr/>
        </p:nvPicPr>
        <p:blipFill>
          <a:blip r:embed="rId6" cstate="print"/>
          <a:srcRect r="684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3" name="pole tekstowe 9"/>
          <p:cNvSpPr txBox="1">
            <a:spLocks noChangeArrowheads="1"/>
          </p:cNvSpPr>
          <p:nvPr/>
        </p:nvSpPr>
        <p:spPr bwMode="auto">
          <a:xfrm>
            <a:off x="5580063" y="3429000"/>
            <a:ext cx="2686050" cy="366713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PWSZ w Nowym Sączu</a:t>
            </a:r>
          </a:p>
        </p:txBody>
      </p:sp>
      <p:sp>
        <p:nvSpPr>
          <p:cNvPr id="8204" name="pole tekstowe 11"/>
          <p:cNvSpPr txBox="1">
            <a:spLocks noChangeArrowheads="1"/>
          </p:cNvSpPr>
          <p:nvPr/>
        </p:nvSpPr>
        <p:spPr bwMode="auto">
          <a:xfrm>
            <a:off x="5724525" y="6488113"/>
            <a:ext cx="23050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Komora hipoksyjna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az 13" descr="II Laboratoria Inzynieria Środowiska.JPG"/>
          <p:cNvPicPr>
            <a:picLocks noChangeAspect="1"/>
          </p:cNvPicPr>
          <p:nvPr/>
        </p:nvPicPr>
        <p:blipFill>
          <a:blip r:embed="rId3" cstate="print"/>
          <a:srcRect r="10490"/>
          <a:stretch>
            <a:fillRect/>
          </a:stretch>
        </p:blipFill>
        <p:spPr bwMode="auto">
          <a:xfrm>
            <a:off x="4540250" y="3429000"/>
            <a:ext cx="46037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Obraz 9" descr="VIII Laboratoria Mechatronika.JPG"/>
          <p:cNvPicPr>
            <a:picLocks noChangeAspect="1"/>
          </p:cNvPicPr>
          <p:nvPr/>
        </p:nvPicPr>
        <p:blipFill>
          <a:blip r:embed="rId4" cstate="print"/>
          <a:srcRect l="6293" r="4779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pole tekstowe 10"/>
          <p:cNvSpPr txBox="1">
            <a:spLocks noChangeArrowheads="1"/>
          </p:cNvSpPr>
          <p:nvPr/>
        </p:nvSpPr>
        <p:spPr bwMode="auto">
          <a:xfrm>
            <a:off x="684213" y="6488113"/>
            <a:ext cx="31432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Laboratorium mechatroniki</a:t>
            </a:r>
          </a:p>
        </p:txBody>
      </p:sp>
      <p:sp>
        <p:nvSpPr>
          <p:cNvPr id="9221" name="pole tekstowe 10"/>
          <p:cNvSpPr txBox="1">
            <a:spLocks noChangeArrowheads="1"/>
          </p:cNvSpPr>
          <p:nvPr/>
        </p:nvSpPr>
        <p:spPr bwMode="auto">
          <a:xfrm>
            <a:off x="4859338" y="6488113"/>
            <a:ext cx="40322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Laboratorium inżynierii środowiska</a:t>
            </a:r>
          </a:p>
        </p:txBody>
      </p:sp>
      <p:sp>
        <p:nvSpPr>
          <p:cNvPr id="9222" name="pole tekstowe 7"/>
          <p:cNvSpPr txBox="1">
            <a:spLocks noChangeArrowheads="1"/>
          </p:cNvSpPr>
          <p:nvPr/>
        </p:nvSpPr>
        <p:spPr bwMode="auto">
          <a:xfrm>
            <a:off x="3376613" y="3429000"/>
            <a:ext cx="2368550" cy="366713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PWSW w Przemyślu</a:t>
            </a:r>
          </a:p>
        </p:txBody>
      </p:sp>
      <p:pic>
        <p:nvPicPr>
          <p:cNvPr id="9223" name="Obraz 8" descr="IMG_3514.JPG"/>
          <p:cNvPicPr>
            <a:picLocks noChangeAspect="1"/>
          </p:cNvPicPr>
          <p:nvPr/>
        </p:nvPicPr>
        <p:blipFill>
          <a:blip r:embed="rId5" cstate="print"/>
          <a:srcRect r="11189"/>
          <a:stretch>
            <a:fillRect/>
          </a:stretch>
        </p:blipFill>
        <p:spPr bwMode="auto">
          <a:xfrm>
            <a:off x="0" y="0"/>
            <a:ext cx="4572000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Obraz 9" descr="IMG_1376.JPG"/>
          <p:cNvPicPr>
            <a:picLocks noChangeAspect="1"/>
          </p:cNvPicPr>
          <p:nvPr/>
        </p:nvPicPr>
        <p:blipFill>
          <a:blip r:embed="rId6" cstate="print"/>
          <a:srcRect l="11111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5" name="pole tekstowe 7"/>
          <p:cNvSpPr txBox="1">
            <a:spLocks noChangeArrowheads="1"/>
          </p:cNvSpPr>
          <p:nvPr/>
        </p:nvSpPr>
        <p:spPr bwMode="auto">
          <a:xfrm>
            <a:off x="3563938" y="0"/>
            <a:ext cx="2012950" cy="366713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PWSIiP w Łomży</a:t>
            </a:r>
          </a:p>
        </p:txBody>
      </p:sp>
      <p:sp>
        <p:nvSpPr>
          <p:cNvPr id="9226" name="pole tekstowe 10"/>
          <p:cNvSpPr txBox="1">
            <a:spLocks noChangeArrowheads="1"/>
          </p:cNvSpPr>
          <p:nvPr/>
        </p:nvSpPr>
        <p:spPr bwMode="auto">
          <a:xfrm>
            <a:off x="1863725" y="3059113"/>
            <a:ext cx="53657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Laboratorium przetwórstwa rolno-spożywczego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az 10" descr="DSC05306.JPG"/>
          <p:cNvPicPr>
            <a:picLocks noChangeAspect="1"/>
          </p:cNvPicPr>
          <p:nvPr/>
        </p:nvPicPr>
        <p:blipFill>
          <a:blip r:embed="rId3" cstate="print"/>
          <a:srcRect r="11266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Obraz 2" descr="CEO1 006.jpg"/>
          <p:cNvPicPr>
            <a:picLocks noChangeAspect="1"/>
          </p:cNvPicPr>
          <p:nvPr/>
        </p:nvPicPr>
        <p:blipFill>
          <a:blip r:embed="rId4" cstate="print"/>
          <a:srcRect l="4726" r="5501"/>
          <a:stretch>
            <a:fillRect/>
          </a:stretch>
        </p:blipFill>
        <p:spPr bwMode="auto">
          <a:xfrm>
            <a:off x="-26988" y="0"/>
            <a:ext cx="45989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Obraz 3" descr="loiwa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Obraz 1" descr="DSCF317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pole tekstowe 6"/>
          <p:cNvSpPr txBox="1">
            <a:spLocks noChangeArrowheads="1"/>
          </p:cNvSpPr>
          <p:nvPr/>
        </p:nvSpPr>
        <p:spPr bwMode="auto">
          <a:xfrm>
            <a:off x="3348038" y="0"/>
            <a:ext cx="2406650" cy="366713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PWSZ w Sulechowie</a:t>
            </a:r>
          </a:p>
        </p:txBody>
      </p:sp>
      <p:sp>
        <p:nvSpPr>
          <p:cNvPr id="10247" name="pole tekstowe 7"/>
          <p:cNvSpPr txBox="1">
            <a:spLocks noChangeArrowheads="1"/>
          </p:cNvSpPr>
          <p:nvPr/>
        </p:nvSpPr>
        <p:spPr bwMode="auto">
          <a:xfrm>
            <a:off x="395288" y="3062288"/>
            <a:ext cx="37655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Centrum Energetyki Odnawialnej</a:t>
            </a:r>
          </a:p>
        </p:txBody>
      </p:sp>
      <p:sp>
        <p:nvSpPr>
          <p:cNvPr id="10248" name="pole tekstowe 8"/>
          <p:cNvSpPr txBox="1">
            <a:spLocks noChangeArrowheads="1"/>
          </p:cNvSpPr>
          <p:nvPr/>
        </p:nvSpPr>
        <p:spPr bwMode="auto">
          <a:xfrm>
            <a:off x="611188" y="6216650"/>
            <a:ext cx="3321050" cy="64135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>
                <a:solidFill>
                  <a:schemeClr val="tx1"/>
                </a:solidFill>
              </a:rPr>
              <a:t>Lubuski Ośrodek Innowacji </a:t>
            </a:r>
            <a:br>
              <a:rPr lang="pl-PL">
                <a:solidFill>
                  <a:schemeClr val="tx1"/>
                </a:solidFill>
              </a:rPr>
            </a:br>
            <a:r>
              <a:rPr lang="pl-PL">
                <a:solidFill>
                  <a:schemeClr val="tx1"/>
                </a:solidFill>
              </a:rPr>
              <a:t>i Wdrożeń Agrotechnicznych</a:t>
            </a:r>
          </a:p>
        </p:txBody>
      </p:sp>
      <p:sp>
        <p:nvSpPr>
          <p:cNvPr id="10249" name="pole tekstowe 10"/>
          <p:cNvSpPr txBox="1">
            <a:spLocks noChangeArrowheads="1"/>
          </p:cNvSpPr>
          <p:nvPr/>
        </p:nvSpPr>
        <p:spPr bwMode="auto">
          <a:xfrm>
            <a:off x="5003800" y="3059113"/>
            <a:ext cx="38544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Laboratorium technologii cieplnej</a:t>
            </a:r>
          </a:p>
        </p:txBody>
      </p:sp>
      <p:sp>
        <p:nvSpPr>
          <p:cNvPr id="10250" name="pole tekstowe 10"/>
          <p:cNvSpPr txBox="1">
            <a:spLocks noChangeArrowheads="1"/>
          </p:cNvSpPr>
          <p:nvPr/>
        </p:nvSpPr>
        <p:spPr bwMode="auto">
          <a:xfrm>
            <a:off x="5076825" y="6488113"/>
            <a:ext cx="3892550" cy="366712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Laboratorium przetwórstwa mleka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Wykres 2"/>
          <p:cNvGraphicFramePr>
            <a:graphicFrameLocks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Wykres 3"/>
          <p:cNvGraphicFramePr/>
          <p:nvPr/>
        </p:nvGraphicFramePr>
        <p:xfrm>
          <a:off x="0" y="1412776"/>
          <a:ext cx="914400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268" name="pole tekstowe 4"/>
          <p:cNvSpPr txBox="1">
            <a:spLocks noChangeArrowheads="1"/>
          </p:cNvSpPr>
          <p:nvPr/>
        </p:nvSpPr>
        <p:spPr bwMode="auto">
          <a:xfrm>
            <a:off x="498475" y="0"/>
            <a:ext cx="81470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400">
                <a:solidFill>
                  <a:schemeClr val="tx1"/>
                </a:solidFill>
              </a:rPr>
              <a:t>Projekty badawczo-rozwojowe, usługi badawcze</a:t>
            </a:r>
            <a:br>
              <a:rPr lang="pl-PL" sz="2400">
                <a:solidFill>
                  <a:schemeClr val="tx1"/>
                </a:solidFill>
              </a:rPr>
            </a:br>
            <a:r>
              <a:rPr lang="pl-PL" sz="2400">
                <a:solidFill>
                  <a:schemeClr val="tx1"/>
                </a:solidFill>
              </a:rPr>
              <a:t>i doradcze prowadzone w PWSZ, w latach 2003 – 2014</a:t>
            </a:r>
            <a:br>
              <a:rPr lang="pl-PL" sz="2400">
                <a:solidFill>
                  <a:schemeClr val="tx1"/>
                </a:solidFill>
              </a:rPr>
            </a:br>
            <a:r>
              <a:rPr lang="pl-PL" sz="2400">
                <a:solidFill>
                  <a:schemeClr val="tx1"/>
                </a:solidFill>
              </a:rPr>
              <a:t>     (18,217 mln zł)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Wykres 1"/>
          <p:cNvGraphicFramePr/>
          <p:nvPr/>
        </p:nvGraphicFramePr>
        <p:xfrm>
          <a:off x="0" y="1340768"/>
          <a:ext cx="914400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291" name="pole tekstowe 4"/>
          <p:cNvSpPr txBox="1">
            <a:spLocks noChangeArrowheads="1"/>
          </p:cNvSpPr>
          <p:nvPr/>
        </p:nvSpPr>
        <p:spPr bwMode="auto">
          <a:xfrm>
            <a:off x="395288" y="1196975"/>
            <a:ext cx="78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mln zł</a:t>
            </a:r>
          </a:p>
        </p:txBody>
      </p:sp>
      <p:sp>
        <p:nvSpPr>
          <p:cNvPr id="12292" name="pole tekstowe 4"/>
          <p:cNvSpPr txBox="1">
            <a:spLocks noChangeArrowheads="1"/>
          </p:cNvSpPr>
          <p:nvPr/>
        </p:nvSpPr>
        <p:spPr bwMode="auto">
          <a:xfrm>
            <a:off x="739775" y="0"/>
            <a:ext cx="76644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2400">
                <a:solidFill>
                  <a:schemeClr val="tx1"/>
                </a:solidFill>
              </a:rPr>
              <a:t>Projekty badawczo-rozwojowe wg dziedzin nauki </a:t>
            </a:r>
            <a:br>
              <a:rPr lang="pl-PL" sz="2400">
                <a:solidFill>
                  <a:schemeClr val="tx1"/>
                </a:solidFill>
              </a:rPr>
            </a:br>
            <a:r>
              <a:rPr lang="pl-PL" sz="2400">
                <a:solidFill>
                  <a:schemeClr val="tx1"/>
                </a:solidFill>
              </a:rPr>
              <a:t>oraz usługi doradcze (2003 – 2014) </a:t>
            </a:r>
          </a:p>
        </p:txBody>
      </p:sp>
      <p:sp>
        <p:nvSpPr>
          <p:cNvPr id="12293" name="pole tekstowe 4"/>
          <p:cNvSpPr txBox="1">
            <a:spLocks noChangeArrowheads="1"/>
          </p:cNvSpPr>
          <p:nvPr/>
        </p:nvSpPr>
        <p:spPr bwMode="auto">
          <a:xfrm>
            <a:off x="971550" y="2781300"/>
            <a:ext cx="441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2294" name="pole tekstowe 5"/>
          <p:cNvSpPr txBox="1">
            <a:spLocks noChangeArrowheads="1"/>
          </p:cNvSpPr>
          <p:nvPr/>
        </p:nvSpPr>
        <p:spPr bwMode="auto">
          <a:xfrm>
            <a:off x="2411413" y="1557338"/>
            <a:ext cx="312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2295" name="pole tekstowe 6"/>
          <p:cNvSpPr txBox="1">
            <a:spLocks noChangeArrowheads="1"/>
          </p:cNvSpPr>
          <p:nvPr/>
        </p:nvSpPr>
        <p:spPr bwMode="auto">
          <a:xfrm>
            <a:off x="3851275" y="4581525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296" name="pole tekstowe 7"/>
          <p:cNvSpPr txBox="1">
            <a:spLocks noChangeArrowheads="1"/>
          </p:cNvSpPr>
          <p:nvPr/>
        </p:nvSpPr>
        <p:spPr bwMode="auto">
          <a:xfrm>
            <a:off x="5292725" y="4508500"/>
            <a:ext cx="312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2297" name="pole tekstowe 8"/>
          <p:cNvSpPr txBox="1">
            <a:spLocks noChangeArrowheads="1"/>
          </p:cNvSpPr>
          <p:nvPr/>
        </p:nvSpPr>
        <p:spPr bwMode="auto">
          <a:xfrm>
            <a:off x="6732588" y="4581525"/>
            <a:ext cx="312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2298" name="pole tekstowe 9"/>
          <p:cNvSpPr txBox="1">
            <a:spLocks noChangeArrowheads="1"/>
          </p:cNvSpPr>
          <p:nvPr/>
        </p:nvSpPr>
        <p:spPr bwMode="auto">
          <a:xfrm>
            <a:off x="8101013" y="4149725"/>
            <a:ext cx="312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le tekstowe 5"/>
          <p:cNvSpPr txBox="1">
            <a:spLocks noChangeArrowheads="1"/>
          </p:cNvSpPr>
          <p:nvPr/>
        </p:nvSpPr>
        <p:spPr bwMode="auto">
          <a:xfrm>
            <a:off x="709613" y="0"/>
            <a:ext cx="7724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Przykłady projektów badawczo-rozwojowych (w zakresie innowacji)</a:t>
            </a:r>
          </a:p>
        </p:txBody>
      </p:sp>
      <p:graphicFrame>
        <p:nvGraphicFramePr>
          <p:cNvPr id="13351" name="Group 39"/>
          <p:cNvGraphicFramePr>
            <a:graphicFrameLocks noGrp="1"/>
          </p:cNvGraphicFramePr>
          <p:nvPr/>
        </p:nvGraphicFramePr>
        <p:xfrm>
          <a:off x="0" y="333375"/>
          <a:ext cx="9144000" cy="6540500"/>
        </p:xfrm>
        <a:graphic>
          <a:graphicData uri="http://schemas.openxmlformats.org/drawingml/2006/table">
            <a:tbl>
              <a:tblPr/>
              <a:tblGrid>
                <a:gridCol w="4211638"/>
                <a:gridCol w="1655762"/>
                <a:gridCol w="3276600"/>
              </a:tblGrid>
              <a:tr h="392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Nazwa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Okres realizacji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Źródło finansowania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697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i badania niestandardowe zamka mechatronicznego, podstawowego i listwowego do drzwi aluminiowych i PVC wraz z wkładką profilową w systemie nawierceniowym. </a:t>
                      </a: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Konsorcjum PWSZ Leszno i firma LOB sp. z o.o. w Lesznie.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 – 2015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1,5 mln zł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Środki własne firmy LOB oraz pozyskane w ramach programu INNOTECH NCBiR.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84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Nowe standardy zimowego utrzymania dróg. </a:t>
                      </a: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Konsorcjum PWSZ Leszno i firma Dobrowolski sp. z o. o we Wschowie.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 – 2015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4,5 mln zł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Środki własne firmy Dobrowolski sp. zo.o    oraz pozyskane z programu INNOTECH NCBiR.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217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Ciepło z biomasy rodzimej.</a:t>
                      </a: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 realizowany w partnerstwie: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BTU Cottbus  i  PWSZ w Sulechowie.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2012 - 2014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150 000 euro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EWT.  Wspieranie powiązań gospodarczych oraz współpracy sektorów gospodarki i nauki.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847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Innowacyjne technologie produkcji biopreparatów na bazie nowej generacji jaj (OVOCURA).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 realizowany w partnerstwie: Uniwersytet Przyrodniczy we Wrocławiu i PWSZ w Krośnie.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56 580 zł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POIG, priorytet 1 „Badania i roz-wój nowoczesnych technologii”, działanie 1.3 „Wsparcie projekt-ów B+R na rzecz przedsiębiorców realizowanych przez jednostki naukowe”.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Elipsa 30"/>
          <p:cNvSpPr/>
          <p:nvPr/>
        </p:nvSpPr>
        <p:spPr>
          <a:xfrm>
            <a:off x="7019925" y="1844675"/>
            <a:ext cx="144463" cy="1428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7021513" y="1341438"/>
            <a:ext cx="142875" cy="14446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34" name="Elipsa 33"/>
          <p:cNvSpPr/>
          <p:nvPr/>
        </p:nvSpPr>
        <p:spPr>
          <a:xfrm>
            <a:off x="7021513" y="2852738"/>
            <a:ext cx="142875" cy="144462"/>
          </a:xfrm>
          <a:prstGeom prst="ellipse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7021513" y="4797425"/>
            <a:ext cx="142875" cy="144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1" name="Elipsa 40"/>
          <p:cNvSpPr/>
          <p:nvPr/>
        </p:nvSpPr>
        <p:spPr>
          <a:xfrm>
            <a:off x="7019925" y="3862388"/>
            <a:ext cx="144463" cy="1428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3" name="Elipsa 42"/>
          <p:cNvSpPr/>
          <p:nvPr/>
        </p:nvSpPr>
        <p:spPr>
          <a:xfrm>
            <a:off x="7021513" y="4294188"/>
            <a:ext cx="142875" cy="14446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5" name="Elipsa 44"/>
          <p:cNvSpPr/>
          <p:nvPr/>
        </p:nvSpPr>
        <p:spPr>
          <a:xfrm>
            <a:off x="7021513" y="6165850"/>
            <a:ext cx="142875" cy="144463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Picture 3" descr="polska1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34000"/>
          </a:blip>
          <a:srcRect/>
          <a:stretch>
            <a:fillRect/>
          </a:stretch>
        </p:blipFill>
        <p:spPr bwMode="auto">
          <a:xfrm>
            <a:off x="0" y="677544"/>
            <a:ext cx="6912768" cy="6178869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3" name="Elipsa 2"/>
          <p:cNvSpPr/>
          <p:nvPr/>
        </p:nvSpPr>
        <p:spPr>
          <a:xfrm>
            <a:off x="1368425" y="2262188"/>
            <a:ext cx="144463" cy="1428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3816350" y="1397000"/>
            <a:ext cx="144463" cy="144463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5580063" y="2276475"/>
            <a:ext cx="144462" cy="144463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936625" y="3486150"/>
            <a:ext cx="144463" cy="142875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2592388" y="5141913"/>
            <a:ext cx="144462" cy="1428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6230938" y="3676650"/>
            <a:ext cx="144462" cy="144463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736850" y="3846513"/>
            <a:ext cx="142875" cy="14446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400675" y="6294438"/>
            <a:ext cx="142875" cy="14446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63600" y="2909888"/>
            <a:ext cx="144463" cy="1444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887788" y="3702050"/>
            <a:ext cx="142875" cy="142875"/>
          </a:xfrm>
          <a:prstGeom prst="ellipse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6264275" y="5141913"/>
            <a:ext cx="144463" cy="142875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321175" y="6149975"/>
            <a:ext cx="144463" cy="144463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4358" name="pole tekstowe 15"/>
          <p:cNvSpPr txBox="1">
            <a:spLocks noChangeArrowheads="1"/>
          </p:cNvSpPr>
          <p:nvPr/>
        </p:nvSpPr>
        <p:spPr bwMode="auto">
          <a:xfrm>
            <a:off x="3995738" y="1341438"/>
            <a:ext cx="825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Elbląg</a:t>
            </a:r>
          </a:p>
        </p:txBody>
      </p:sp>
      <p:sp>
        <p:nvSpPr>
          <p:cNvPr id="14359" name="pole tekstowe 16"/>
          <p:cNvSpPr txBox="1">
            <a:spLocks noChangeArrowheads="1"/>
          </p:cNvSpPr>
          <p:nvPr/>
        </p:nvSpPr>
        <p:spPr bwMode="auto">
          <a:xfrm>
            <a:off x="3240088" y="3846513"/>
            <a:ext cx="1479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Skierniewice</a:t>
            </a:r>
          </a:p>
        </p:txBody>
      </p:sp>
      <p:sp>
        <p:nvSpPr>
          <p:cNvPr id="14360" name="pole tekstowe 17"/>
          <p:cNvSpPr txBox="1">
            <a:spLocks noChangeArrowheads="1"/>
          </p:cNvSpPr>
          <p:nvPr/>
        </p:nvSpPr>
        <p:spPr bwMode="auto">
          <a:xfrm>
            <a:off x="144463" y="2549525"/>
            <a:ext cx="1620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Gorzów Wlkp.</a:t>
            </a:r>
          </a:p>
        </p:txBody>
      </p:sp>
      <p:sp>
        <p:nvSpPr>
          <p:cNvPr id="14361" name="pole tekstowe 18"/>
          <p:cNvSpPr txBox="1">
            <a:spLocks noChangeArrowheads="1"/>
          </p:cNvSpPr>
          <p:nvPr/>
        </p:nvSpPr>
        <p:spPr bwMode="auto">
          <a:xfrm>
            <a:off x="2339975" y="3357563"/>
            <a:ext cx="800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Kalisz</a:t>
            </a:r>
          </a:p>
        </p:txBody>
      </p:sp>
      <p:sp>
        <p:nvSpPr>
          <p:cNvPr id="14362" name="pole tekstowe 20"/>
          <p:cNvSpPr txBox="1">
            <a:spLocks noChangeArrowheads="1"/>
          </p:cNvSpPr>
          <p:nvPr/>
        </p:nvSpPr>
        <p:spPr bwMode="auto">
          <a:xfrm>
            <a:off x="2376488" y="4710113"/>
            <a:ext cx="800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Opole</a:t>
            </a:r>
          </a:p>
        </p:txBody>
      </p:sp>
      <p:sp>
        <p:nvSpPr>
          <p:cNvPr id="14363" name="pole tekstowe 21"/>
          <p:cNvSpPr txBox="1">
            <a:spLocks noChangeArrowheads="1"/>
          </p:cNvSpPr>
          <p:nvPr/>
        </p:nvSpPr>
        <p:spPr bwMode="auto">
          <a:xfrm>
            <a:off x="431800" y="3557588"/>
            <a:ext cx="1184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Sulechów</a:t>
            </a:r>
          </a:p>
        </p:txBody>
      </p:sp>
      <p:sp>
        <p:nvSpPr>
          <p:cNvPr id="14364" name="pole tekstowe 22"/>
          <p:cNvSpPr txBox="1">
            <a:spLocks noChangeArrowheads="1"/>
          </p:cNvSpPr>
          <p:nvPr/>
        </p:nvSpPr>
        <p:spPr bwMode="auto">
          <a:xfrm>
            <a:off x="5184775" y="3846513"/>
            <a:ext cx="1709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Biała Podlaska</a:t>
            </a:r>
          </a:p>
        </p:txBody>
      </p:sp>
      <p:sp>
        <p:nvSpPr>
          <p:cNvPr id="14365" name="pole tekstowe 23"/>
          <p:cNvSpPr txBox="1">
            <a:spLocks noChangeArrowheads="1"/>
          </p:cNvSpPr>
          <p:nvPr/>
        </p:nvSpPr>
        <p:spPr bwMode="auto">
          <a:xfrm>
            <a:off x="5724525" y="2205038"/>
            <a:ext cx="877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Łomża</a:t>
            </a:r>
          </a:p>
        </p:txBody>
      </p:sp>
      <p:sp>
        <p:nvSpPr>
          <p:cNvPr id="14366" name="pole tekstowe 24"/>
          <p:cNvSpPr txBox="1">
            <a:spLocks noChangeArrowheads="1"/>
          </p:cNvSpPr>
          <p:nvPr/>
        </p:nvSpPr>
        <p:spPr bwMode="auto">
          <a:xfrm>
            <a:off x="3455988" y="5789613"/>
            <a:ext cx="1338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Nowy Sącz</a:t>
            </a:r>
          </a:p>
        </p:txBody>
      </p:sp>
      <p:sp>
        <p:nvSpPr>
          <p:cNvPr id="14367" name="pole tekstowe 25"/>
          <p:cNvSpPr txBox="1">
            <a:spLocks noChangeArrowheads="1"/>
          </p:cNvSpPr>
          <p:nvPr/>
        </p:nvSpPr>
        <p:spPr bwMode="auto">
          <a:xfrm>
            <a:off x="5113338" y="5862638"/>
            <a:ext cx="838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Sanok</a:t>
            </a:r>
          </a:p>
        </p:txBody>
      </p:sp>
      <p:sp>
        <p:nvSpPr>
          <p:cNvPr id="14368" name="pole tekstowe 26"/>
          <p:cNvSpPr txBox="1">
            <a:spLocks noChangeArrowheads="1"/>
          </p:cNvSpPr>
          <p:nvPr/>
        </p:nvSpPr>
        <p:spPr bwMode="auto">
          <a:xfrm>
            <a:off x="5795963" y="4724400"/>
            <a:ext cx="10064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Zamość</a:t>
            </a:r>
          </a:p>
        </p:txBody>
      </p:sp>
      <p:sp>
        <p:nvSpPr>
          <p:cNvPr id="14369" name="pole tekstowe 27"/>
          <p:cNvSpPr txBox="1">
            <a:spLocks noChangeArrowheads="1"/>
          </p:cNvSpPr>
          <p:nvPr/>
        </p:nvSpPr>
        <p:spPr bwMode="auto">
          <a:xfrm>
            <a:off x="2813050" y="2622550"/>
            <a:ext cx="12874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Włocławek</a:t>
            </a:r>
          </a:p>
        </p:txBody>
      </p:sp>
      <p:sp>
        <p:nvSpPr>
          <p:cNvPr id="14370" name="pole tekstowe 29"/>
          <p:cNvSpPr txBox="1">
            <a:spLocks noChangeArrowheads="1"/>
          </p:cNvSpPr>
          <p:nvPr/>
        </p:nvSpPr>
        <p:spPr bwMode="auto">
          <a:xfrm>
            <a:off x="792163" y="1901825"/>
            <a:ext cx="8048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Wałcz</a:t>
            </a:r>
          </a:p>
        </p:txBody>
      </p:sp>
      <p:sp>
        <p:nvSpPr>
          <p:cNvPr id="32" name="Elipsa 31"/>
          <p:cNvSpPr/>
          <p:nvPr/>
        </p:nvSpPr>
        <p:spPr>
          <a:xfrm>
            <a:off x="792163" y="3486150"/>
            <a:ext cx="142875" cy="144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36" name="Elipsa 35"/>
          <p:cNvSpPr/>
          <p:nvPr/>
        </p:nvSpPr>
        <p:spPr>
          <a:xfrm>
            <a:off x="2555875" y="3860800"/>
            <a:ext cx="142875" cy="144463"/>
          </a:xfrm>
          <a:prstGeom prst="ellipse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39" name="Elipsa 38"/>
          <p:cNvSpPr/>
          <p:nvPr/>
        </p:nvSpPr>
        <p:spPr>
          <a:xfrm>
            <a:off x="4211638" y="6165850"/>
            <a:ext cx="142875" cy="144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0" name="Elipsa 39"/>
          <p:cNvSpPr/>
          <p:nvPr/>
        </p:nvSpPr>
        <p:spPr>
          <a:xfrm>
            <a:off x="2627313" y="3933825"/>
            <a:ext cx="144462" cy="1428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2" name="Elipsa 41"/>
          <p:cNvSpPr/>
          <p:nvPr/>
        </p:nvSpPr>
        <p:spPr>
          <a:xfrm>
            <a:off x="5472113" y="2333625"/>
            <a:ext cx="142875" cy="14446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4" name="Elipsa 43"/>
          <p:cNvSpPr/>
          <p:nvPr/>
        </p:nvSpPr>
        <p:spPr>
          <a:xfrm>
            <a:off x="6156325" y="5157788"/>
            <a:ext cx="142875" cy="14446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6" name="Elipsa 45"/>
          <p:cNvSpPr/>
          <p:nvPr/>
        </p:nvSpPr>
        <p:spPr>
          <a:xfrm>
            <a:off x="2627313" y="3716338"/>
            <a:ext cx="144462" cy="144462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7" name="Elipsa 46"/>
          <p:cNvSpPr/>
          <p:nvPr/>
        </p:nvSpPr>
        <p:spPr>
          <a:xfrm>
            <a:off x="827088" y="3357563"/>
            <a:ext cx="144462" cy="144462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8" name="Elipsa 47"/>
          <p:cNvSpPr/>
          <p:nvPr/>
        </p:nvSpPr>
        <p:spPr>
          <a:xfrm>
            <a:off x="5580063" y="2420938"/>
            <a:ext cx="144462" cy="144462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49" name="Elipsa 48"/>
          <p:cNvSpPr/>
          <p:nvPr/>
        </p:nvSpPr>
        <p:spPr>
          <a:xfrm>
            <a:off x="3311525" y="3054350"/>
            <a:ext cx="144463" cy="144463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4381" name="pole tekstowe 15"/>
          <p:cNvSpPr txBox="1">
            <a:spLocks noChangeArrowheads="1"/>
          </p:cNvSpPr>
          <p:nvPr/>
        </p:nvSpPr>
        <p:spPr bwMode="auto">
          <a:xfrm>
            <a:off x="7524750" y="836613"/>
            <a:ext cx="1441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Klastry (19)</a:t>
            </a:r>
          </a:p>
        </p:txBody>
      </p:sp>
      <p:sp>
        <p:nvSpPr>
          <p:cNvPr id="14382" name="pole tekstowe 51"/>
          <p:cNvSpPr txBox="1"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>
                <a:solidFill>
                  <a:srgbClr val="002060"/>
                </a:solidFill>
              </a:rPr>
              <a:t>Przykłady działań pro-innowacyjnych, czyli sprzyjających</a:t>
            </a:r>
          </a:p>
          <a:p>
            <a:pPr algn="ctr"/>
            <a:r>
              <a:rPr lang="pl-PL" sz="2400">
                <a:solidFill>
                  <a:srgbClr val="002060"/>
                </a:solidFill>
              </a:rPr>
              <a:t>innowacji</a:t>
            </a:r>
            <a:endParaRPr lang="pl-PL" sz="2400" b="0">
              <a:solidFill>
                <a:srgbClr val="002060"/>
              </a:solidFill>
            </a:endParaRPr>
          </a:p>
        </p:txBody>
      </p:sp>
      <p:sp>
        <p:nvSpPr>
          <p:cNvPr id="14383" name="pole tekstowe 52"/>
          <p:cNvSpPr txBox="1">
            <a:spLocks noChangeArrowheads="1"/>
          </p:cNvSpPr>
          <p:nvPr/>
        </p:nvSpPr>
        <p:spPr bwMode="auto">
          <a:xfrm>
            <a:off x="7308850" y="1196975"/>
            <a:ext cx="1555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energetyczny</a:t>
            </a:r>
          </a:p>
        </p:txBody>
      </p:sp>
      <p:sp>
        <p:nvSpPr>
          <p:cNvPr id="14384" name="pole tekstowe 53"/>
          <p:cNvSpPr txBox="1">
            <a:spLocks noChangeArrowheads="1"/>
          </p:cNvSpPr>
          <p:nvPr/>
        </p:nvSpPr>
        <p:spPr bwMode="auto">
          <a:xfrm>
            <a:off x="7308850" y="1700213"/>
            <a:ext cx="115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metalowy</a:t>
            </a:r>
          </a:p>
        </p:txBody>
      </p:sp>
      <p:sp>
        <p:nvSpPr>
          <p:cNvPr id="14385" name="pole tekstowe 54"/>
          <p:cNvSpPr txBox="1">
            <a:spLocks noChangeArrowheads="1"/>
          </p:cNvSpPr>
          <p:nvPr/>
        </p:nvSpPr>
        <p:spPr bwMode="auto">
          <a:xfrm>
            <a:off x="7308850" y="2636838"/>
            <a:ext cx="16081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przetwórstwa </a:t>
            </a:r>
            <a:br>
              <a:rPr lang="pl-PL" b="0">
                <a:solidFill>
                  <a:schemeClr val="tx1"/>
                </a:solidFill>
              </a:rPr>
            </a:br>
            <a:r>
              <a:rPr lang="pl-PL" b="0">
                <a:solidFill>
                  <a:schemeClr val="tx1"/>
                </a:solidFill>
              </a:rPr>
              <a:t>rolno-</a:t>
            </a:r>
            <a:br>
              <a:rPr lang="pl-PL" b="0">
                <a:solidFill>
                  <a:schemeClr val="tx1"/>
                </a:solidFill>
              </a:rPr>
            </a:br>
            <a:r>
              <a:rPr lang="pl-PL" b="0">
                <a:solidFill>
                  <a:schemeClr val="tx1"/>
                </a:solidFill>
              </a:rPr>
              <a:t>spożywczego</a:t>
            </a:r>
          </a:p>
        </p:txBody>
      </p:sp>
      <p:sp>
        <p:nvSpPr>
          <p:cNvPr id="14386" name="pole tekstowe 55"/>
          <p:cNvSpPr txBox="1">
            <a:spLocks noChangeArrowheads="1"/>
          </p:cNvSpPr>
          <p:nvPr/>
        </p:nvSpPr>
        <p:spPr bwMode="auto">
          <a:xfrm>
            <a:off x="7308850" y="3716338"/>
            <a:ext cx="160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informatyczny</a:t>
            </a:r>
          </a:p>
        </p:txBody>
      </p:sp>
      <p:sp>
        <p:nvSpPr>
          <p:cNvPr id="14387" name="pole tekstowe 56"/>
          <p:cNvSpPr txBox="1">
            <a:spLocks noChangeArrowheads="1"/>
          </p:cNvSpPr>
          <p:nvPr/>
        </p:nvSpPr>
        <p:spPr bwMode="auto">
          <a:xfrm>
            <a:off x="7308850" y="4148138"/>
            <a:ext cx="1517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przemysłowy</a:t>
            </a:r>
          </a:p>
        </p:txBody>
      </p:sp>
      <p:sp>
        <p:nvSpPr>
          <p:cNvPr id="14388" name="pole tekstowe 57"/>
          <p:cNvSpPr txBox="1">
            <a:spLocks noChangeArrowheads="1"/>
          </p:cNvSpPr>
          <p:nvPr/>
        </p:nvSpPr>
        <p:spPr bwMode="auto">
          <a:xfrm>
            <a:off x="7308850" y="4652963"/>
            <a:ext cx="1338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turystyczny</a:t>
            </a:r>
          </a:p>
        </p:txBody>
      </p:sp>
      <p:sp>
        <p:nvSpPr>
          <p:cNvPr id="14389" name="pole tekstowe 58"/>
          <p:cNvSpPr txBox="1">
            <a:spLocks noChangeArrowheads="1"/>
          </p:cNvSpPr>
          <p:nvPr/>
        </p:nvSpPr>
        <p:spPr bwMode="auto">
          <a:xfrm>
            <a:off x="7308850" y="5657850"/>
            <a:ext cx="1762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tx1"/>
                </a:solidFill>
              </a:rPr>
              <a:t>Inkubatory</a:t>
            </a:r>
          </a:p>
          <a:p>
            <a:r>
              <a:rPr lang="pl-PL">
                <a:solidFill>
                  <a:schemeClr val="tx1"/>
                </a:solidFill>
              </a:rPr>
              <a:t>CTT, CD,</a:t>
            </a:r>
          </a:p>
          <a:p>
            <a:r>
              <a:rPr lang="pl-PL">
                <a:solidFill>
                  <a:schemeClr val="tx1"/>
                </a:solidFill>
              </a:rPr>
              <a:t>Informacja pa-</a:t>
            </a:r>
            <a:br>
              <a:rPr lang="pl-PL">
                <a:solidFill>
                  <a:schemeClr val="tx1"/>
                </a:solidFill>
              </a:rPr>
            </a:br>
            <a:r>
              <a:rPr lang="pl-PL">
                <a:solidFill>
                  <a:schemeClr val="tx1"/>
                </a:solidFill>
              </a:rPr>
              <a:t>tentowa</a:t>
            </a:r>
          </a:p>
        </p:txBody>
      </p:sp>
      <p:sp>
        <p:nvSpPr>
          <p:cNvPr id="14390" name="pole tekstowe 59"/>
          <p:cNvSpPr txBox="1">
            <a:spLocks noChangeArrowheads="1"/>
          </p:cNvSpPr>
          <p:nvPr/>
        </p:nvSpPr>
        <p:spPr bwMode="auto">
          <a:xfrm>
            <a:off x="7308850" y="2133600"/>
            <a:ext cx="9540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</a:rPr>
              <a:t>lotniczy</a:t>
            </a:r>
          </a:p>
        </p:txBody>
      </p:sp>
      <p:sp>
        <p:nvSpPr>
          <p:cNvPr id="61" name="Elipsa 60"/>
          <p:cNvSpPr/>
          <p:nvPr/>
        </p:nvSpPr>
        <p:spPr>
          <a:xfrm>
            <a:off x="7019925" y="2276475"/>
            <a:ext cx="142875" cy="14446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pl-PL" b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ole tekstowe 1"/>
          <p:cNvSpPr txBox="1">
            <a:spLocks noChangeArrowheads="1"/>
          </p:cNvSpPr>
          <p:nvPr/>
        </p:nvSpPr>
        <p:spPr bwMode="auto">
          <a:xfrm>
            <a:off x="0" y="4797425"/>
            <a:ext cx="9144000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ts val="600"/>
              </a:spcBef>
              <a:buFont typeface="Arial" charset="0"/>
              <a:buAutoNum type="arabicPeriod" startAt="2"/>
            </a:pPr>
            <a:r>
              <a:rPr lang="pl-PL" sz="2000" b="0">
                <a:solidFill>
                  <a:schemeClr val="tx1"/>
                </a:solidFill>
              </a:rPr>
              <a:t>Organizacja krajowych i międzynarodowych cyklicznych i jednorazowych konferencji, seminariów i warsztatów przy współpracy z przemysłem </a:t>
            </a:r>
            <a:br>
              <a:rPr lang="pl-PL" sz="2000" b="0">
                <a:solidFill>
                  <a:schemeClr val="tx1"/>
                </a:solidFill>
              </a:rPr>
            </a:br>
            <a:r>
              <a:rPr lang="pl-PL" sz="2000" b="0">
                <a:solidFill>
                  <a:schemeClr val="tx1"/>
                </a:solidFill>
              </a:rPr>
              <a:t>i samorządem.</a:t>
            </a:r>
          </a:p>
          <a:p>
            <a:pPr marL="457200" indent="-457200">
              <a:spcBef>
                <a:spcPts val="600"/>
              </a:spcBef>
              <a:buFont typeface="Arial" charset="0"/>
              <a:buAutoNum type="arabicPeriod" startAt="2"/>
            </a:pPr>
            <a:r>
              <a:rPr lang="pl-PL" sz="2000" b="0">
                <a:solidFill>
                  <a:schemeClr val="tx1"/>
                </a:solidFill>
              </a:rPr>
              <a:t>Organizowanie wspólnych szkoleń i praktyk z przemysłem i samorządem.</a:t>
            </a:r>
          </a:p>
          <a:p>
            <a:pPr marL="457200" indent="-457200">
              <a:spcBef>
                <a:spcPts val="600"/>
              </a:spcBef>
              <a:buFont typeface="Arial" charset="0"/>
              <a:buAutoNum type="arabicPeriod" startAt="2"/>
            </a:pPr>
            <a:r>
              <a:rPr lang="pl-PL" sz="2000" b="0">
                <a:solidFill>
                  <a:schemeClr val="tx1"/>
                </a:solidFill>
              </a:rPr>
              <a:t>Studia podyplomowe i specjalistyczne kursy (również i na zamówienie) dla przemysłu i samorządów.</a:t>
            </a:r>
          </a:p>
        </p:txBody>
      </p:sp>
      <p:sp>
        <p:nvSpPr>
          <p:cNvPr id="8195" name="pole tekstowe 3"/>
          <p:cNvSpPr txBox="1">
            <a:spLocks noChangeArrowheads="1"/>
          </p:cNvSpPr>
          <p:nvPr/>
        </p:nvSpPr>
        <p:spPr bwMode="auto">
          <a:xfrm>
            <a:off x="0" y="549275"/>
            <a:ext cx="9144000" cy="420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Arial" charset="0"/>
              <a:buAutoNum type="arabicPeriod"/>
            </a:pPr>
            <a:r>
              <a:rPr lang="pl-PL" sz="2000" b="0">
                <a:solidFill>
                  <a:schemeClr val="tx1"/>
                </a:solidFill>
              </a:rPr>
              <a:t>Współpraca z uczelniami i firmami zagranicznymi w zakresie badań:</a:t>
            </a:r>
          </a:p>
          <a:p>
            <a:pPr marL="457200" indent="-457200"/>
            <a:endParaRPr lang="pl-PL" sz="1000" b="0">
              <a:solidFill>
                <a:schemeClr val="tx1"/>
              </a:solidFill>
            </a:endParaRP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Białej Podlaskiej – Białoruś, Peru, Ukraina,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Elblągu – Rosja, Szwecja, Niemcy, Norwegia,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Głogowie – Niemcy, 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Legnicy – Czechy, Francja, Niemcy, 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Nowym Sączu – Ukraina, 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Nysie – Belgia, Wielka Brytania, Niemcy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PMWSZ w Opolu – Belgia, Białoruś, Niemcy, Norwegia, Portugalia,</a:t>
            </a:r>
            <a:br>
              <a:rPr lang="pl-PL" sz="2000" b="0">
                <a:solidFill>
                  <a:schemeClr val="tx1"/>
                </a:solidFill>
              </a:rPr>
            </a:br>
            <a:r>
              <a:rPr lang="pl-PL" sz="2000" b="0">
                <a:solidFill>
                  <a:schemeClr val="tx1"/>
                </a:solidFill>
              </a:rPr>
              <a:t>                                Litwa, Wielka Brytania, 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Płocku – Ukraina, Rosja, Rumunia, Turcja,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PWSW w Przemyślu – Ukraina, USA,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Sulechowie – Niemcy, Szwecja,</a:t>
            </a:r>
          </a:p>
          <a:p>
            <a:pPr marL="457200" indent="-457200">
              <a:buFont typeface="Arial" charset="0"/>
              <a:buChar char="•"/>
            </a:pPr>
            <a:r>
              <a:rPr lang="pl-PL" sz="2000" b="0">
                <a:solidFill>
                  <a:schemeClr val="tx1"/>
                </a:solidFill>
              </a:rPr>
              <a:t>PWSZ w Tarnobrzegu – Słowacja, Ukraina.</a:t>
            </a:r>
          </a:p>
        </p:txBody>
      </p:sp>
      <p:sp>
        <p:nvSpPr>
          <p:cNvPr id="15364" name="pole tekstowe 3"/>
          <p:cNvSpPr txBox="1">
            <a:spLocks noChangeArrowheads="1"/>
          </p:cNvSpPr>
          <p:nvPr/>
        </p:nvSpPr>
        <p:spPr bwMode="auto">
          <a:xfrm>
            <a:off x="1506538" y="0"/>
            <a:ext cx="6130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400">
                <a:solidFill>
                  <a:srgbClr val="002060"/>
                </a:solidFill>
              </a:rPr>
              <a:t>Przykłady działań około-innowacyjnych</a:t>
            </a:r>
            <a:endParaRPr lang="pl-PL" sz="2400" b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1628775"/>
            <a:ext cx="9144000" cy="3897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endParaRPr lang="pl-PL" b="0">
              <a:solidFill>
                <a:schemeClr val="tx1"/>
              </a:solidFill>
            </a:endParaRPr>
          </a:p>
          <a:p>
            <a:pPr algn="ctr"/>
            <a:r>
              <a:rPr lang="pl-PL" sz="2400">
                <a:solidFill>
                  <a:srgbClr val="17375E"/>
                </a:solidFill>
              </a:rPr>
              <a:t>Prowadzenie badań to:</a:t>
            </a:r>
          </a:p>
          <a:p>
            <a:endParaRPr lang="pl-PL" sz="2400">
              <a:solidFill>
                <a:srgbClr val="00B050"/>
              </a:solidFill>
            </a:endParaRP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Rozwój własnej kadry  → PWSZ będą niezależne kadrowo od uczelni akademickich. </a:t>
            </a: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Lepsza jakość kształcenia.</a:t>
            </a: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Powiązanie badań naukowych z gospodarką lokalną/regionalną i jej potrzebami → tworzenie rynku pracy dla absolwentów PWSZ.</a:t>
            </a: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Dodatkowe źródło dochodów dla uczelni.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2746375" y="476250"/>
            <a:ext cx="3651250" cy="5857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PODSUMOWANIE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476250"/>
            <a:ext cx="9144000" cy="5159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pl-PL" sz="2400">
                <a:solidFill>
                  <a:srgbClr val="FF0000"/>
                </a:solidFill>
              </a:rPr>
              <a:t>Utrudnienia w rozpoczęciu prowadzenia badań</a:t>
            </a: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Brak systemowych rozwiązań w zakresie finansowania badań przez przemysł. Zapowiedź ministerstwa: „przedsiębiorstwa będą mogły przekazywać 1%  podatku CIT </a:t>
            </a:r>
            <a:r>
              <a:rPr lang="pl-PL" sz="2400" b="0">
                <a:solidFill>
                  <a:srgbClr val="FF0000"/>
                </a:solidFill>
              </a:rPr>
              <a:t>dla najlepszych jednostek naukowych</a:t>
            </a:r>
            <a:r>
              <a:rPr lang="pl-PL" sz="2400" b="0">
                <a:solidFill>
                  <a:schemeClr val="tx1"/>
                </a:solidFill>
              </a:rPr>
              <a:t> już przy rozliczeniach podatkowych za 2013 rok” jest ograniczeniem dla PWSZ.</a:t>
            </a: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Brak dobrych rozwiązań prawnych umożliwiających dostęp PWSZ do środków finansowych przeznaczonych na badania.</a:t>
            </a: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Pominięcie wielu PWSZ w dostępie do środków unijnych na poziomie regionu.</a:t>
            </a:r>
          </a:p>
          <a:p>
            <a:pPr>
              <a:spcBef>
                <a:spcPts val="1200"/>
              </a:spcBef>
              <a:buFont typeface="Arial" charset="0"/>
              <a:buAutoNum type="arabicPeriod"/>
            </a:pPr>
            <a:r>
              <a:rPr lang="pl-PL" sz="2400" b="0">
                <a:solidFill>
                  <a:schemeClr val="tx1"/>
                </a:solidFill>
              </a:rPr>
              <a:t>Ograniczony zakres tworzenia spółek celowych wynikający z zapisu ustawy PSW (Art. 86a).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2781300"/>
            <a:ext cx="9144000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5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Dziękuję za uwagę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akiet 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1359</TotalTime>
  <Words>638</Words>
  <Application>Microsoft Office PowerPoint</Application>
  <PresentationFormat>Pokaz na ekranie (4:3)</PresentationFormat>
  <Paragraphs>179</Paragraphs>
  <Slides>17</Slides>
  <Notes>7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3" baseType="lpstr">
      <vt:lpstr>Arial</vt:lpstr>
      <vt:lpstr>Calibri</vt:lpstr>
      <vt:lpstr>Arial Narrow</vt:lpstr>
      <vt:lpstr>Angsana New</vt:lpstr>
      <vt:lpstr>Arial Unicode MS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Wiesiek</dc:creator>
  <cp:lastModifiedBy>Przemysław Siwiński</cp:lastModifiedBy>
  <cp:revision>163</cp:revision>
  <dcterms:created xsi:type="dcterms:W3CDTF">2013-01-15T18:45:13Z</dcterms:created>
  <dcterms:modified xsi:type="dcterms:W3CDTF">2013-05-14T11:58:21Z</dcterms:modified>
</cp:coreProperties>
</file>